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40"/>
  </p:notesMasterIdLst>
  <p:handoutMasterIdLst>
    <p:handoutMasterId r:id="rId41"/>
  </p:handoutMasterIdLst>
  <p:sldIdLst>
    <p:sldId id="375" r:id="rId5"/>
    <p:sldId id="376" r:id="rId6"/>
    <p:sldId id="377" r:id="rId7"/>
    <p:sldId id="380" r:id="rId8"/>
    <p:sldId id="382" r:id="rId9"/>
    <p:sldId id="394" r:id="rId10"/>
    <p:sldId id="393" r:id="rId11"/>
    <p:sldId id="395" r:id="rId12"/>
    <p:sldId id="398" r:id="rId13"/>
    <p:sldId id="405" r:id="rId14"/>
    <p:sldId id="402" r:id="rId15"/>
    <p:sldId id="406" r:id="rId16"/>
    <p:sldId id="407" r:id="rId17"/>
    <p:sldId id="408" r:id="rId18"/>
    <p:sldId id="396" r:id="rId19"/>
    <p:sldId id="409" r:id="rId20"/>
    <p:sldId id="410" r:id="rId21"/>
    <p:sldId id="411" r:id="rId22"/>
    <p:sldId id="397" r:id="rId23"/>
    <p:sldId id="412" r:id="rId24"/>
    <p:sldId id="401" r:id="rId25"/>
    <p:sldId id="413" r:id="rId26"/>
    <p:sldId id="414" r:id="rId27"/>
    <p:sldId id="415" r:id="rId28"/>
    <p:sldId id="416" r:id="rId29"/>
    <p:sldId id="417" r:id="rId30"/>
    <p:sldId id="383" r:id="rId31"/>
    <p:sldId id="418" r:id="rId32"/>
    <p:sldId id="419" r:id="rId33"/>
    <p:sldId id="421" r:id="rId34"/>
    <p:sldId id="388" r:id="rId35"/>
    <p:sldId id="390" r:id="rId36"/>
    <p:sldId id="392" r:id="rId37"/>
    <p:sldId id="391" r:id="rId38"/>
    <p:sldId id="389" r:id="rId39"/>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A202"/>
    <a:srgbClr val="1B61AE"/>
    <a:srgbClr val="EAB062"/>
    <a:srgbClr val="D2421F"/>
    <a:srgbClr val="C8302D"/>
    <a:srgbClr val="333333"/>
    <a:srgbClr val="0071BC"/>
    <a:srgbClr val="FF2700"/>
    <a:srgbClr val="0078D7"/>
    <a:srgbClr val="005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6" autoAdjust="0"/>
    <p:restoredTop sz="82909" autoAdjust="0"/>
  </p:normalViewPr>
  <p:slideViewPr>
    <p:cSldViewPr snapToGrid="0">
      <p:cViewPr varScale="1">
        <p:scale>
          <a:sx n="75" d="100"/>
          <a:sy n="75" d="100"/>
        </p:scale>
        <p:origin x="348" y="48"/>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61" d="100"/>
          <a:sy n="61" d="100"/>
        </p:scale>
        <p:origin x="3168"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‹Nº›</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‹Nº›</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853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2870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7751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46182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60550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0368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27</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68076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03367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62722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05329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2" Type="http://schemas.openxmlformats.org/officeDocument/2006/relationships/image" Target="../media/image9.jpg"/><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svg"/><Relationship Id="rId32" Type="http://schemas.openxmlformats.org/officeDocument/2006/relationships/image" Target="../media/image39.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svg"/><Relationship Id="rId10" Type="http://schemas.openxmlformats.org/officeDocument/2006/relationships/image" Target="../media/image17.sv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4.png"/><Relationship Id="rId30" Type="http://schemas.openxmlformats.org/officeDocument/2006/relationships/image" Target="../media/image37.svg"/><Relationship Id="rId35" Type="http://schemas.openxmlformats.org/officeDocument/2006/relationships/image" Target="../media/image4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8100011"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3" y="4784188"/>
            <a:ext cx="8100011"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s-ES" sz="2000" b="0" noProof="0" dirty="0">
                <a:latin typeface="+mj-lt"/>
              </a:rPr>
              <a:t>June 9</a:t>
            </a:r>
            <a:r>
              <a:rPr lang="en-US" sz="2000" b="0" baseline="30000" dirty="0" err="1">
                <a:latin typeface="+mj-lt"/>
              </a:rPr>
              <a:t>th</a:t>
            </a:r>
            <a:r>
              <a:rPr lang="en-US" sz="2000" b="0" dirty="0">
                <a:latin typeface="+mj-lt"/>
              </a:rPr>
              <a:t>, </a:t>
            </a:r>
            <a:r>
              <a:rPr lang="es-ES" sz="2000" b="0" dirty="0">
                <a:latin typeface="+mj-lt"/>
              </a:rPr>
              <a:t>2018</a:t>
            </a:r>
          </a:p>
        </p:txBody>
      </p:sp>
      <p:sp>
        <p:nvSpPr>
          <p:cNvPr id="6" name="Text Placeholder 9"/>
          <p:cNvSpPr txBox="1">
            <a:spLocks/>
          </p:cNvSpPr>
          <p:nvPr userDrawn="1"/>
        </p:nvSpPr>
        <p:spPr>
          <a:xfrm>
            <a:off x="8103869" y="4175180"/>
            <a:ext cx="4084275"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17" name="Gráfico 16">
            <a:extLst>
              <a:ext uri="{FF2B5EF4-FFF2-40B4-BE49-F238E27FC236}">
                <a16:creationId xmlns:a16="http://schemas.microsoft.com/office/drawing/2014/main" id="{7C158B59-948B-45C0-B0F1-E15CF3A7D2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3870" y="4182051"/>
            <a:ext cx="3869464" cy="1212383"/>
          </a:xfrm>
          <a:prstGeom prst="rect">
            <a:avLst/>
          </a:prstGeom>
        </p:spPr>
      </p:pic>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28" name="Rectángulo 27"/>
          <p:cNvSpPr/>
          <p:nvPr userDrawn="1"/>
        </p:nvSpPr>
        <p:spPr>
          <a:xfrm>
            <a:off x="4707372" y="273378"/>
            <a:ext cx="6770123"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                </a:t>
            </a:r>
            <a:endParaRPr lang="en-US" sz="2800" u="sng" dirty="0">
              <a:solidFill>
                <a:srgbClr val="CCA202"/>
              </a:solidFill>
            </a:endParaRPr>
          </a:p>
        </p:txBody>
      </p:sp>
      <p:sp>
        <p:nvSpPr>
          <p:cNvPr id="11" name="Rectángulo 10"/>
          <p:cNvSpPr/>
          <p:nvPr userDrawn="1"/>
        </p:nvSpPr>
        <p:spPr>
          <a:xfrm>
            <a:off x="358811" y="2768062"/>
            <a:ext cx="4852932"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sp>
        <p:nvSpPr>
          <p:cNvPr id="15" name="Rectángulo 14"/>
          <p:cNvSpPr/>
          <p:nvPr userDrawn="1"/>
        </p:nvSpPr>
        <p:spPr>
          <a:xfrm>
            <a:off x="375226" y="5401810"/>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sp>
        <p:nvSpPr>
          <p:cNvPr id="22" name="Rectángulo 21"/>
          <p:cNvSpPr/>
          <p:nvPr userDrawn="1"/>
        </p:nvSpPr>
        <p:spPr>
          <a:xfrm>
            <a:off x="6537332" y="2768060"/>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6585387" y="4137201"/>
            <a:ext cx="2297288" cy="878644"/>
          </a:xfrm>
          <a:prstGeom prst="rect">
            <a:avLst/>
          </a:prstGeom>
        </p:spPr>
      </p:pic>
      <p:pic>
        <p:nvPicPr>
          <p:cNvPr id="27" name="Imagen 26"/>
          <p:cNvPicPr>
            <a:picLocks noChangeAspect="1"/>
          </p:cNvPicPr>
          <p:nvPr userDrawn="1"/>
        </p:nvPicPr>
        <p:blipFill>
          <a:blip r:embed="rId3"/>
          <a:stretch>
            <a:fillRect/>
          </a:stretch>
        </p:blipFill>
        <p:spPr>
          <a:xfrm>
            <a:off x="6787304" y="5146750"/>
            <a:ext cx="2084178" cy="857737"/>
          </a:xfrm>
          <a:prstGeom prst="rect">
            <a:avLst/>
          </a:prstGeom>
        </p:spPr>
      </p:pic>
      <p:pic>
        <p:nvPicPr>
          <p:cNvPr id="29" name="Imagen 28"/>
          <p:cNvPicPr>
            <a:picLocks noChangeAspect="1"/>
          </p:cNvPicPr>
          <p:nvPr userDrawn="1"/>
        </p:nvPicPr>
        <p:blipFill>
          <a:blip r:embed="rId4"/>
          <a:stretch>
            <a:fillRect/>
          </a:stretch>
        </p:blipFill>
        <p:spPr>
          <a:xfrm>
            <a:off x="9577005" y="5089643"/>
            <a:ext cx="1368131" cy="860426"/>
          </a:xfrm>
          <a:prstGeom prst="rect">
            <a:avLst/>
          </a:prstGeom>
        </p:spPr>
      </p:pic>
      <p:pic>
        <p:nvPicPr>
          <p:cNvPr id="30" name="Imagen 29"/>
          <p:cNvPicPr>
            <a:picLocks noChangeAspect="1"/>
          </p:cNvPicPr>
          <p:nvPr userDrawn="1"/>
        </p:nvPicPr>
        <p:blipFill>
          <a:blip r:embed="rId5"/>
          <a:stretch>
            <a:fillRect/>
          </a:stretch>
        </p:blipFill>
        <p:spPr>
          <a:xfrm>
            <a:off x="6787304" y="6115315"/>
            <a:ext cx="2058649" cy="600439"/>
          </a:xfrm>
          <a:prstGeom prst="rect">
            <a:avLst/>
          </a:prstGeom>
        </p:spPr>
      </p:pic>
      <p:pic>
        <p:nvPicPr>
          <p:cNvPr id="40" name="Imagen 39"/>
          <p:cNvPicPr>
            <a:picLocks noChangeAspect="1"/>
          </p:cNvPicPr>
          <p:nvPr userDrawn="1"/>
        </p:nvPicPr>
        <p:blipFill>
          <a:blip r:embed="rId6"/>
          <a:stretch>
            <a:fillRect/>
          </a:stretch>
        </p:blipFill>
        <p:spPr>
          <a:xfrm>
            <a:off x="9680681" y="6044774"/>
            <a:ext cx="1357012" cy="751882"/>
          </a:xfrm>
          <a:prstGeom prst="rect">
            <a:avLst/>
          </a:prstGeom>
        </p:spPr>
      </p:pic>
      <p:sp>
        <p:nvSpPr>
          <p:cNvPr id="31" name="Rectángulo 30"/>
          <p:cNvSpPr/>
          <p:nvPr userDrawn="1"/>
        </p:nvSpPr>
        <p:spPr>
          <a:xfrm>
            <a:off x="358811" y="285587"/>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13116" t="37167" r="12370" b="40055"/>
          <a:stretch/>
        </p:blipFill>
        <p:spPr>
          <a:xfrm>
            <a:off x="434340" y="1056620"/>
            <a:ext cx="3737182" cy="807720"/>
          </a:xfrm>
          <a:prstGeom prst="rect">
            <a:avLst/>
          </a:prstGeom>
        </p:spPr>
      </p:pic>
      <p:pic>
        <p:nvPicPr>
          <p:cNvPr id="12" name="Gráfico 11">
            <a:extLst>
              <a:ext uri="{FF2B5EF4-FFF2-40B4-BE49-F238E27FC236}">
                <a16:creationId xmlns:a16="http://schemas.microsoft.com/office/drawing/2014/main" id="{45CB737F-D303-450F-8BDE-0E16C9A8699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07280" y="1012755"/>
            <a:ext cx="2110740" cy="447733"/>
          </a:xfrm>
          <a:prstGeom prst="rect">
            <a:avLst/>
          </a:prstGeom>
        </p:spPr>
      </p:pic>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514286" y="935990"/>
            <a:ext cx="1771650" cy="528915"/>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845953" y="394414"/>
            <a:ext cx="2789509" cy="1860845"/>
          </a:xfrm>
          <a:prstGeom prst="rect">
            <a:avLst/>
          </a:prstGeom>
        </p:spPr>
      </p:pic>
      <p:pic>
        <p:nvPicPr>
          <p:cNvPr id="37" name="Gráfico 36">
            <a:extLst>
              <a:ext uri="{FF2B5EF4-FFF2-40B4-BE49-F238E27FC236}">
                <a16:creationId xmlns:a16="http://schemas.microsoft.com/office/drawing/2014/main" id="{ECA879FC-68FD-474C-82E5-063E194077FB}"/>
              </a:ext>
            </a:extLst>
          </p:cNvPr>
          <p:cNvPicPr>
            <a:picLocks noChangeAspect="1"/>
          </p:cNvPicPr>
          <p:nvPr userDrawn="1"/>
        </p:nvPicPr>
        <p:blipFill rotWithShape="1">
          <a:blip r:embed="rId15">
            <a:extLst>
              <a:ext uri="{96DAC541-7B7A-43D3-8B79-37D633B846F1}">
                <asvg:svgBlip xmlns:asvg="http://schemas.microsoft.com/office/drawing/2016/SVG/main" r:embed="rId16"/>
              </a:ext>
            </a:extLst>
          </a:blip>
          <a:srcRect r="55784"/>
          <a:stretch/>
        </p:blipFill>
        <p:spPr>
          <a:xfrm>
            <a:off x="6753015" y="1822796"/>
            <a:ext cx="1049866" cy="554384"/>
          </a:xfrm>
          <a:prstGeom prst="rect">
            <a:avLst/>
          </a:prstGeom>
        </p:spPr>
      </p:pic>
      <p:pic>
        <p:nvPicPr>
          <p:cNvPr id="41" name="Gráfico 40">
            <a:extLst>
              <a:ext uri="{FF2B5EF4-FFF2-40B4-BE49-F238E27FC236}">
                <a16:creationId xmlns:a16="http://schemas.microsoft.com/office/drawing/2014/main" id="{8BBA5AE3-156C-4898-90B2-E85A9993AF26}"/>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r="51776"/>
          <a:stretch/>
        </p:blipFill>
        <p:spPr>
          <a:xfrm>
            <a:off x="4960620" y="1774727"/>
            <a:ext cx="1737658" cy="589483"/>
          </a:xfrm>
          <a:prstGeom prst="rect">
            <a:avLst/>
          </a:prstGeom>
        </p:spPr>
      </p:pic>
      <p:pic>
        <p:nvPicPr>
          <p:cNvPr id="44" name="Gráfico 43">
            <a:extLst>
              <a:ext uri="{FF2B5EF4-FFF2-40B4-BE49-F238E27FC236}">
                <a16:creationId xmlns:a16="http://schemas.microsoft.com/office/drawing/2014/main" id="{DC96D938-EE4C-4215-B932-541829C8B10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30948" t="43056" r="31954" b="48348"/>
          <a:stretch/>
        </p:blipFill>
        <p:spPr>
          <a:xfrm>
            <a:off x="470476" y="3400824"/>
            <a:ext cx="1554571" cy="466130"/>
          </a:xfrm>
          <a:prstGeom prst="rect">
            <a:avLst/>
          </a:prstGeom>
        </p:spPr>
      </p:pic>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356424" y="3389760"/>
            <a:ext cx="2196838" cy="374989"/>
          </a:xfrm>
          <a:prstGeom prst="rect">
            <a:avLst/>
          </a:prstGeom>
        </p:spPr>
      </p:pic>
      <p:pic>
        <p:nvPicPr>
          <p:cNvPr id="55" name="Gráfico 54">
            <a:extLst>
              <a:ext uri="{FF2B5EF4-FFF2-40B4-BE49-F238E27FC236}">
                <a16:creationId xmlns:a16="http://schemas.microsoft.com/office/drawing/2014/main" id="{458053A8-7457-4BD6-998B-2F5B69D1F89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596297" y="4072267"/>
            <a:ext cx="1428750" cy="294537"/>
          </a:xfrm>
          <a:prstGeom prst="rect">
            <a:avLst/>
          </a:prstGeom>
        </p:spPr>
      </p:pic>
      <p:pic>
        <p:nvPicPr>
          <p:cNvPr id="57" name="Gráfico 56">
            <a:extLst>
              <a:ext uri="{FF2B5EF4-FFF2-40B4-BE49-F238E27FC236}">
                <a16:creationId xmlns:a16="http://schemas.microsoft.com/office/drawing/2014/main" id="{A8D7366C-07F0-4BDF-B81E-E8987CB48C9A}"/>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2302931" y="3912843"/>
            <a:ext cx="1504958" cy="656769"/>
          </a:xfrm>
          <a:prstGeom prst="rect">
            <a:avLst/>
          </a:prstGeom>
        </p:spPr>
      </p:pic>
      <p:pic>
        <p:nvPicPr>
          <p:cNvPr id="59" name="Gráfico 58">
            <a:extLst>
              <a:ext uri="{FF2B5EF4-FFF2-40B4-BE49-F238E27FC236}">
                <a16:creationId xmlns:a16="http://schemas.microsoft.com/office/drawing/2014/main" id="{86207153-D02E-47F1-90D7-B10791FDB23A}"/>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75226" y="4569612"/>
            <a:ext cx="1569660" cy="523220"/>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470476" y="6036358"/>
            <a:ext cx="1628834" cy="498319"/>
          </a:xfrm>
          <a:prstGeom prst="rect">
            <a:avLst/>
          </a:prstGeom>
        </p:spPr>
      </p:pic>
      <p:pic>
        <p:nvPicPr>
          <p:cNvPr id="1025" name="Gráfico 1024">
            <a:extLst>
              <a:ext uri="{FF2B5EF4-FFF2-40B4-BE49-F238E27FC236}">
                <a16:creationId xmlns:a16="http://schemas.microsoft.com/office/drawing/2014/main" id="{E7200C3D-0AA5-471E-A354-E07A0E2D892A}"/>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9285936" y="3171380"/>
            <a:ext cx="2503895" cy="1006097"/>
          </a:xfrm>
          <a:prstGeom prst="rect">
            <a:avLst/>
          </a:prstGeom>
        </p:spPr>
      </p:pic>
      <p:pic>
        <p:nvPicPr>
          <p:cNvPr id="70" name="Gráfico 69">
            <a:extLst>
              <a:ext uri="{FF2B5EF4-FFF2-40B4-BE49-F238E27FC236}">
                <a16:creationId xmlns:a16="http://schemas.microsoft.com/office/drawing/2014/main" id="{3CAED469-4E49-47DC-8517-42F99D6DD1ED}"/>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13602" y="4134074"/>
            <a:ext cx="2755159" cy="923855"/>
          </a:xfrm>
          <a:prstGeom prst="rect">
            <a:avLst/>
          </a:prstGeom>
        </p:spPr>
      </p:pic>
      <p:pic>
        <p:nvPicPr>
          <p:cNvPr id="3" name="Imagen 2">
            <a:extLst>
              <a:ext uri="{FF2B5EF4-FFF2-40B4-BE49-F238E27FC236}">
                <a16:creationId xmlns:a16="http://schemas.microsoft.com/office/drawing/2014/main" id="{ED2A886C-7C15-432E-8D9E-7A2DE9548DEF}"/>
              </a:ext>
            </a:extLst>
          </p:cNvPr>
          <p:cNvPicPr>
            <a:picLocks noChangeAspect="1"/>
          </p:cNvPicPr>
          <p:nvPr userDrawn="1"/>
        </p:nvPicPr>
        <p:blipFill>
          <a:blip r:embed="rId35"/>
          <a:stretch>
            <a:fillRect/>
          </a:stretch>
        </p:blipFill>
        <p:spPr>
          <a:xfrm>
            <a:off x="6585387" y="3214346"/>
            <a:ext cx="2876284" cy="920167"/>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rubenr79"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6.png"/><Relationship Id="rId18" Type="http://schemas.openxmlformats.org/officeDocument/2006/relationships/image" Target="../media/image37.svg"/><Relationship Id="rId26" Type="http://schemas.openxmlformats.org/officeDocument/2006/relationships/image" Target="../media/image63.jpg"/><Relationship Id="rId3" Type="http://schemas.openxmlformats.org/officeDocument/2006/relationships/image" Target="../media/image54.png"/><Relationship Id="rId21" Type="http://schemas.openxmlformats.org/officeDocument/2006/relationships/image" Target="../media/image19.svg"/><Relationship Id="rId7" Type="http://schemas.openxmlformats.org/officeDocument/2006/relationships/image" Target="../media/image22.png"/><Relationship Id="rId12" Type="http://schemas.openxmlformats.org/officeDocument/2006/relationships/image" Target="../media/image57.png"/><Relationship Id="rId17" Type="http://schemas.openxmlformats.org/officeDocument/2006/relationships/image" Target="../media/image36.png"/><Relationship Id="rId25" Type="http://schemas.openxmlformats.org/officeDocument/2006/relationships/image" Target="../media/image62.png"/><Relationship Id="rId2" Type="http://schemas.openxmlformats.org/officeDocument/2006/relationships/notesSlide" Target="../notesSlides/notesSlide8.xml"/><Relationship Id="rId16" Type="http://schemas.openxmlformats.org/officeDocument/2006/relationships/image" Target="../media/image59.jpeg"/><Relationship Id="rId20"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35.svg"/><Relationship Id="rId11" Type="http://schemas.openxmlformats.org/officeDocument/2006/relationships/image" Target="../media/image56.jpeg"/><Relationship Id="rId24" Type="http://schemas.openxmlformats.org/officeDocument/2006/relationships/image" Target="../media/image21.svg"/><Relationship Id="rId5" Type="http://schemas.openxmlformats.org/officeDocument/2006/relationships/image" Target="../media/image34.png"/><Relationship Id="rId15" Type="http://schemas.openxmlformats.org/officeDocument/2006/relationships/image" Target="../media/image58.jpeg"/><Relationship Id="rId23" Type="http://schemas.openxmlformats.org/officeDocument/2006/relationships/image" Target="../media/image20.png"/><Relationship Id="rId10" Type="http://schemas.openxmlformats.org/officeDocument/2006/relationships/image" Target="../media/image25.svg"/><Relationship Id="rId19" Type="http://schemas.openxmlformats.org/officeDocument/2006/relationships/image" Target="../media/image60.jpg"/><Relationship Id="rId4" Type="http://schemas.openxmlformats.org/officeDocument/2006/relationships/image" Target="../media/image55.png"/><Relationship Id="rId9" Type="http://schemas.openxmlformats.org/officeDocument/2006/relationships/image" Target="../media/image24.png"/><Relationship Id="rId14" Type="http://schemas.openxmlformats.org/officeDocument/2006/relationships/image" Target="../media/image17.svg"/><Relationship Id="rId22" Type="http://schemas.openxmlformats.org/officeDocument/2006/relationships/image" Target="../media/image61.jpeg"/></Relationships>
</file>

<file path=ppt/slides/_rels/slide33.xml.rels><?xml version="1.0" encoding="UTF-8" standalone="yes"?>
<Relationships xmlns="http://schemas.openxmlformats.org/package/2006/relationships"><Relationship Id="rId3" Type="http://schemas.openxmlformats.org/officeDocument/2006/relationships/hyperlink" Target="https://gumroad.com/l/O365IT/spsspain"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hyperlink" Target="mailto:O465Sat@outlook.com"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s-ES" dirty="0"/>
              <a:t>Consumiendo Apis </a:t>
            </a:r>
            <a:r>
              <a:rPr lang="es-ES" dirty="0" err="1"/>
              <a:t>securizadas</a:t>
            </a:r>
            <a:r>
              <a:rPr lang="es-ES" dirty="0"/>
              <a:t> con Azure AD desde </a:t>
            </a:r>
            <a:r>
              <a:rPr lang="es-ES" dirty="0" err="1"/>
              <a:t>SPFx</a:t>
            </a:r>
            <a:r>
              <a:rPr lang="es-ES" dirty="0"/>
              <a:t> </a:t>
            </a:r>
            <a:endParaRPr lang="en-US" dirty="0"/>
          </a:p>
        </p:txBody>
      </p:sp>
      <p:sp>
        <p:nvSpPr>
          <p:cNvPr id="3" name="Marcador de texto 2"/>
          <p:cNvSpPr>
            <a:spLocks noGrp="1"/>
          </p:cNvSpPr>
          <p:nvPr>
            <p:ph type="body" sz="quarter" idx="11"/>
          </p:nvPr>
        </p:nvSpPr>
        <p:spPr/>
        <p:txBody>
          <a:bodyPr/>
          <a:lstStyle/>
          <a:p>
            <a:r>
              <a:rPr lang="en-US" dirty="0"/>
              <a:t>Ruben Ramos Mateo</a:t>
            </a:r>
          </a:p>
        </p:txBody>
      </p:sp>
    </p:spTree>
    <p:extLst>
      <p:ext uri="{BB962C8B-B14F-4D97-AF65-F5344CB8AC3E}">
        <p14:creationId xmlns:p14="http://schemas.microsoft.com/office/powerpoint/2010/main" val="367397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D70137-1DB6-4698-A2CC-1CD9BAB42815}"/>
              </a:ext>
            </a:extLst>
          </p:cNvPr>
          <p:cNvSpPr>
            <a:spLocks noGrp="1"/>
          </p:cNvSpPr>
          <p:nvPr>
            <p:ph type="title"/>
          </p:nvPr>
        </p:nvSpPr>
        <p:spPr/>
        <p:txBody>
          <a:bodyPr/>
          <a:lstStyle/>
          <a:p>
            <a:r>
              <a:rPr lang="es-ES" dirty="0"/>
              <a:t>Acceso a la API con ADAL JS</a:t>
            </a:r>
          </a:p>
        </p:txBody>
      </p:sp>
      <p:sp>
        <p:nvSpPr>
          <p:cNvPr id="3" name="Marcador de texto 2">
            <a:extLst>
              <a:ext uri="{FF2B5EF4-FFF2-40B4-BE49-F238E27FC236}">
                <a16:creationId xmlns:a16="http://schemas.microsoft.com/office/drawing/2014/main" id="{9BF569D2-2B42-4D68-9691-94BAB281F590}"/>
              </a:ext>
            </a:extLst>
          </p:cNvPr>
          <p:cNvSpPr>
            <a:spLocks noGrp="1"/>
          </p:cNvSpPr>
          <p:nvPr>
            <p:ph type="body" sz="quarter" idx="10"/>
          </p:nvPr>
        </p:nvSpPr>
        <p:spPr/>
        <p:txBody>
          <a:bodyPr/>
          <a:lstStyle/>
          <a:p>
            <a:r>
              <a:rPr lang="es-ES" dirty="0"/>
              <a:t>ADAL JS simplifica la implementación de la autenticación con Azure AD en aplicaciones del lado cliente</a:t>
            </a:r>
          </a:p>
          <a:p>
            <a:r>
              <a:rPr lang="es-ES" dirty="0"/>
              <a:t>ADAL JS ofrece un interceptor de solicitudes HTTP que agrega automáticamente los tokens de acceso necesarios a los encabezados de las solicitudes web</a:t>
            </a:r>
          </a:p>
          <a:p>
            <a:r>
              <a:rPr lang="es-ES" dirty="0"/>
              <a:t>Los desarrolladores no tienen que modificar las solicitudes a las API protegidas con Azure AD y en lugar de ello pueden centrarse en la creación de la aplicación.</a:t>
            </a:r>
          </a:p>
        </p:txBody>
      </p:sp>
    </p:spTree>
    <p:extLst>
      <p:ext uri="{BB962C8B-B14F-4D97-AF65-F5344CB8AC3E}">
        <p14:creationId xmlns:p14="http://schemas.microsoft.com/office/powerpoint/2010/main" val="4277936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321F4-7317-4A8D-B3B7-19BAB40EC027}"/>
              </a:ext>
            </a:extLst>
          </p:cNvPr>
          <p:cNvSpPr>
            <a:spLocks noGrp="1"/>
          </p:cNvSpPr>
          <p:nvPr>
            <p:ph type="title"/>
          </p:nvPr>
        </p:nvSpPr>
        <p:spPr/>
        <p:txBody>
          <a:bodyPr/>
          <a:lstStyle/>
          <a:p>
            <a:r>
              <a:rPr lang="es-ES" dirty="0"/>
              <a:t>Limitaciones al usar ADAL JS </a:t>
            </a:r>
          </a:p>
        </p:txBody>
      </p:sp>
      <p:sp>
        <p:nvSpPr>
          <p:cNvPr id="3" name="Marcador de texto 2">
            <a:extLst>
              <a:ext uri="{FF2B5EF4-FFF2-40B4-BE49-F238E27FC236}">
                <a16:creationId xmlns:a16="http://schemas.microsoft.com/office/drawing/2014/main" id="{7BD99DF8-39AA-4575-8E37-08E9ECF270E9}"/>
              </a:ext>
            </a:extLst>
          </p:cNvPr>
          <p:cNvSpPr>
            <a:spLocks noGrp="1"/>
          </p:cNvSpPr>
          <p:nvPr>
            <p:ph type="body" sz="quarter" idx="10"/>
          </p:nvPr>
        </p:nvSpPr>
        <p:spPr/>
        <p:txBody>
          <a:bodyPr/>
          <a:lstStyle/>
          <a:p>
            <a:r>
              <a:rPr lang="es-ES" dirty="0"/>
              <a:t>Almacenamiento compartido</a:t>
            </a:r>
          </a:p>
          <a:p>
            <a:endParaRPr lang="es-ES" dirty="0"/>
          </a:p>
          <a:p>
            <a:r>
              <a:rPr lang="es-ES" dirty="0"/>
              <a:t>ADAL JS como </a:t>
            </a:r>
            <a:r>
              <a:rPr lang="es-ES" dirty="0" err="1"/>
              <a:t>singleton</a:t>
            </a:r>
            <a:endParaRPr lang="es-ES" dirty="0"/>
          </a:p>
          <a:p>
            <a:endParaRPr lang="es-ES" dirty="0"/>
          </a:p>
          <a:p>
            <a:r>
              <a:rPr lang="es-ES" dirty="0"/>
              <a:t>Almacenamiento basado en recursos</a:t>
            </a:r>
          </a:p>
          <a:p>
            <a:endParaRPr lang="es-ES" dirty="0"/>
          </a:p>
          <a:p>
            <a:r>
              <a:rPr lang="es-ES" dirty="0"/>
              <a:t>Procesar devoluciones de llamada de autorización</a:t>
            </a:r>
          </a:p>
        </p:txBody>
      </p:sp>
    </p:spTree>
    <p:extLst>
      <p:ext uri="{BB962C8B-B14F-4D97-AF65-F5344CB8AC3E}">
        <p14:creationId xmlns:p14="http://schemas.microsoft.com/office/powerpoint/2010/main" val="2561834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FB65FD-7E81-4F43-B6C1-B97D175A3A03}"/>
              </a:ext>
            </a:extLst>
          </p:cNvPr>
          <p:cNvSpPr>
            <a:spLocks noGrp="1"/>
          </p:cNvSpPr>
          <p:nvPr>
            <p:ph type="title"/>
          </p:nvPr>
        </p:nvSpPr>
        <p:spPr/>
        <p:txBody>
          <a:bodyPr/>
          <a:lstStyle/>
          <a:p>
            <a:r>
              <a:rPr lang="es-ES" dirty="0"/>
              <a:t>Usar ADAL JS en </a:t>
            </a:r>
            <a:r>
              <a:rPr lang="es-ES" dirty="0" err="1"/>
              <a:t>SPFx</a:t>
            </a:r>
            <a:endParaRPr lang="es-ES" dirty="0"/>
          </a:p>
        </p:txBody>
      </p:sp>
      <p:sp>
        <p:nvSpPr>
          <p:cNvPr id="3" name="Marcador de texto 2">
            <a:extLst>
              <a:ext uri="{FF2B5EF4-FFF2-40B4-BE49-F238E27FC236}">
                <a16:creationId xmlns:a16="http://schemas.microsoft.com/office/drawing/2014/main" id="{C361EFE1-94F3-4AB3-BDE1-57A6AAFB25B3}"/>
              </a:ext>
            </a:extLst>
          </p:cNvPr>
          <p:cNvSpPr>
            <a:spLocks noGrp="1"/>
          </p:cNvSpPr>
          <p:nvPr>
            <p:ph type="body" sz="quarter" idx="10"/>
          </p:nvPr>
        </p:nvSpPr>
        <p:spPr/>
        <p:txBody>
          <a:bodyPr/>
          <a:lstStyle/>
          <a:p>
            <a:r>
              <a:rPr lang="es-ES" dirty="0"/>
              <a:t>Cargar ADAL JS en el elemento web</a:t>
            </a:r>
          </a:p>
          <a:p>
            <a:endParaRPr lang="es-ES" dirty="0"/>
          </a:p>
          <a:p>
            <a:endParaRPr lang="es-ES" dirty="0"/>
          </a:p>
          <a:p>
            <a:r>
              <a:rPr lang="es-ES" dirty="0"/>
              <a:t>Adaptar ADAL JS para su uso con elementos web de SharePoint Framework</a:t>
            </a:r>
          </a:p>
          <a:p>
            <a:endParaRPr lang="es-ES" dirty="0"/>
          </a:p>
        </p:txBody>
      </p:sp>
      <p:sp>
        <p:nvSpPr>
          <p:cNvPr id="4" name="Rectángulo 3">
            <a:extLst>
              <a:ext uri="{FF2B5EF4-FFF2-40B4-BE49-F238E27FC236}">
                <a16:creationId xmlns:a16="http://schemas.microsoft.com/office/drawing/2014/main" id="{BEC073A4-3EDC-4059-ACC9-98D0C64FA346}"/>
              </a:ext>
            </a:extLst>
          </p:cNvPr>
          <p:cNvSpPr/>
          <p:nvPr/>
        </p:nvSpPr>
        <p:spPr bwMode="auto">
          <a:xfrm>
            <a:off x="787879" y="1978325"/>
            <a:ext cx="10691004" cy="46582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a:solidFill>
                  <a:schemeClr val="tx1"/>
                </a:solidFill>
              </a:rPr>
              <a:t>import * as </a:t>
            </a:r>
            <a:r>
              <a:rPr lang="en-US" dirty="0" err="1">
                <a:solidFill>
                  <a:schemeClr val="tx1"/>
                </a:solidFill>
              </a:rPr>
              <a:t>AuthenticationContext</a:t>
            </a:r>
            <a:r>
              <a:rPr lang="en-US" dirty="0">
                <a:solidFill>
                  <a:schemeClr val="tx1"/>
                </a:solidFill>
              </a:rPr>
              <a:t> from '</a:t>
            </a:r>
            <a:r>
              <a:rPr lang="en-US" dirty="0" err="1">
                <a:solidFill>
                  <a:schemeClr val="tx1"/>
                </a:solidFill>
              </a:rPr>
              <a:t>adal</a:t>
            </a:r>
            <a:r>
              <a:rPr lang="en-US" dirty="0">
                <a:solidFill>
                  <a:schemeClr val="tx1"/>
                </a:solidFill>
              </a:rPr>
              <a:t>-angular';</a:t>
            </a:r>
            <a:endParaRPr lang="es-ES" sz="2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985992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612B37-D713-4DAE-9468-3298BADC664C}"/>
              </a:ext>
            </a:extLst>
          </p:cNvPr>
          <p:cNvSpPr>
            <a:spLocks noGrp="1"/>
          </p:cNvSpPr>
          <p:nvPr>
            <p:ph type="title"/>
          </p:nvPr>
        </p:nvSpPr>
        <p:spPr/>
        <p:txBody>
          <a:bodyPr/>
          <a:lstStyle/>
          <a:p>
            <a:r>
              <a:rPr lang="es-ES" dirty="0"/>
              <a:t>Acceso a la API aprovechando la cookie de autenticación de SharePoint Online</a:t>
            </a:r>
          </a:p>
        </p:txBody>
      </p:sp>
      <p:sp>
        <p:nvSpPr>
          <p:cNvPr id="3" name="Marcador de texto 2">
            <a:extLst>
              <a:ext uri="{FF2B5EF4-FFF2-40B4-BE49-F238E27FC236}">
                <a16:creationId xmlns:a16="http://schemas.microsoft.com/office/drawing/2014/main" id="{08F3032E-7D08-480F-B2BF-C370C93DE8A5}"/>
              </a:ext>
            </a:extLst>
          </p:cNvPr>
          <p:cNvSpPr>
            <a:spLocks noGrp="1"/>
          </p:cNvSpPr>
          <p:nvPr>
            <p:ph type="body" sz="quarter" idx="10"/>
          </p:nvPr>
        </p:nvSpPr>
        <p:spPr/>
        <p:txBody>
          <a:bodyPr/>
          <a:lstStyle/>
          <a:p>
            <a:endParaRPr lang="es-ES" dirty="0"/>
          </a:p>
          <a:p>
            <a:r>
              <a:rPr lang="es-ES" dirty="0"/>
              <a:t>Cuando se inicia sesión en SharePoint Online con la cuenta de la organización, se establece una cookie de autenticación en el explorador</a:t>
            </a:r>
          </a:p>
          <a:p>
            <a:r>
              <a:rPr lang="es-ES" dirty="0" err="1"/>
              <a:t>Iframe</a:t>
            </a:r>
            <a:r>
              <a:rPr lang="es-ES" dirty="0"/>
              <a:t> oculto en la página que señale a la dirección URL donde se hospeda la API </a:t>
            </a:r>
          </a:p>
          <a:p>
            <a:r>
              <a:rPr lang="es-ES" dirty="0"/>
              <a:t>La API personalizada requiere también algunas configuraciones específicas</a:t>
            </a:r>
          </a:p>
          <a:p>
            <a:r>
              <a:rPr lang="es-ES" dirty="0"/>
              <a:t>No todas las API permiten este método</a:t>
            </a:r>
          </a:p>
          <a:p>
            <a:endParaRPr lang="es-ES" dirty="0"/>
          </a:p>
          <a:p>
            <a:endParaRPr lang="es-ES" dirty="0"/>
          </a:p>
        </p:txBody>
      </p:sp>
    </p:spTree>
    <p:extLst>
      <p:ext uri="{BB962C8B-B14F-4D97-AF65-F5344CB8AC3E}">
        <p14:creationId xmlns:p14="http://schemas.microsoft.com/office/powerpoint/2010/main" val="1698845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3115B1-4519-4BA9-98F2-410395012C9D}"/>
              </a:ext>
            </a:extLst>
          </p:cNvPr>
          <p:cNvSpPr>
            <a:spLocks noGrp="1"/>
          </p:cNvSpPr>
          <p:nvPr>
            <p:ph type="title"/>
          </p:nvPr>
        </p:nvSpPr>
        <p:spPr/>
        <p:txBody>
          <a:bodyPr/>
          <a:lstStyle/>
          <a:p>
            <a:r>
              <a:rPr lang="es-ES" dirty="0"/>
              <a:t>CORS</a:t>
            </a:r>
          </a:p>
        </p:txBody>
      </p:sp>
      <p:sp>
        <p:nvSpPr>
          <p:cNvPr id="3" name="Marcador de texto 2">
            <a:extLst>
              <a:ext uri="{FF2B5EF4-FFF2-40B4-BE49-F238E27FC236}">
                <a16:creationId xmlns:a16="http://schemas.microsoft.com/office/drawing/2014/main" id="{36EF78F8-B5D7-4F0F-8F01-563FCA1394A5}"/>
              </a:ext>
            </a:extLst>
          </p:cNvPr>
          <p:cNvSpPr>
            <a:spLocks noGrp="1"/>
          </p:cNvSpPr>
          <p:nvPr>
            <p:ph type="body" sz="quarter" idx="10"/>
          </p:nvPr>
        </p:nvSpPr>
        <p:spPr/>
        <p:txBody>
          <a:bodyPr/>
          <a:lstStyle/>
          <a:p>
            <a:r>
              <a:rPr lang="es-ES" dirty="0"/>
              <a:t>Agregar compatibilidad con CORS</a:t>
            </a:r>
          </a:p>
          <a:p>
            <a:r>
              <a:rPr lang="es-ES" dirty="0"/>
              <a:t>De forma predeterminada, las API creadas con la plantilla de proyecto Aplicación web de ASP.NET no admiten CORS</a:t>
            </a:r>
          </a:p>
          <a:p>
            <a:r>
              <a:rPr lang="es-ES" b="1" dirty="0" err="1"/>
              <a:t>Microsoft.AspNet.WebApi.Cors</a:t>
            </a:r>
            <a:endParaRPr lang="es-ES" dirty="0"/>
          </a:p>
          <a:p>
            <a:r>
              <a:rPr lang="es-ES" dirty="0"/>
              <a:t>Si estás autenticando con la API mediante la cookie de SharePoint Online, debes borrar toda la configuración del CORS para que no falle el proceso de autenticación. Pero si está autenticando con OAuth, puede usar Azure Portal para configurar el CORS de su API.</a:t>
            </a:r>
          </a:p>
        </p:txBody>
      </p:sp>
    </p:spTree>
    <p:extLst>
      <p:ext uri="{BB962C8B-B14F-4D97-AF65-F5344CB8AC3E}">
        <p14:creationId xmlns:p14="http://schemas.microsoft.com/office/powerpoint/2010/main" val="1871061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CDFC3F-4E1B-4DE8-A9DC-5D9B34CADDD6}"/>
              </a:ext>
            </a:extLst>
          </p:cNvPr>
          <p:cNvSpPr>
            <a:spLocks noGrp="1"/>
          </p:cNvSpPr>
          <p:nvPr>
            <p:ph type="title"/>
          </p:nvPr>
        </p:nvSpPr>
        <p:spPr/>
        <p:txBody>
          <a:bodyPr/>
          <a:lstStyle/>
          <a:p>
            <a:r>
              <a:rPr lang="es-ES" dirty="0"/>
              <a:t>Llamar a la API de Microsoft </a:t>
            </a:r>
            <a:r>
              <a:rPr lang="es-ES" dirty="0" err="1"/>
              <a:t>Graph</a:t>
            </a:r>
            <a:endParaRPr lang="es-ES" dirty="0"/>
          </a:p>
        </p:txBody>
      </p:sp>
    </p:spTree>
    <p:extLst>
      <p:ext uri="{BB962C8B-B14F-4D97-AF65-F5344CB8AC3E}">
        <p14:creationId xmlns:p14="http://schemas.microsoft.com/office/powerpoint/2010/main" val="524109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19BCD9-D091-4DBF-8F1B-2A6B944F3073}"/>
              </a:ext>
            </a:extLst>
          </p:cNvPr>
          <p:cNvSpPr>
            <a:spLocks noGrp="1"/>
          </p:cNvSpPr>
          <p:nvPr>
            <p:ph type="title"/>
          </p:nvPr>
        </p:nvSpPr>
        <p:spPr/>
        <p:txBody>
          <a:bodyPr/>
          <a:lstStyle/>
          <a:p>
            <a:r>
              <a:rPr lang="es-ES" dirty="0" err="1"/>
              <a:t>GraphHttpClient</a:t>
            </a:r>
            <a:r>
              <a:rPr lang="es-ES" dirty="0"/>
              <a:t> (obsoleto)</a:t>
            </a:r>
          </a:p>
        </p:txBody>
      </p:sp>
      <p:sp>
        <p:nvSpPr>
          <p:cNvPr id="3" name="Marcador de texto 2">
            <a:extLst>
              <a:ext uri="{FF2B5EF4-FFF2-40B4-BE49-F238E27FC236}">
                <a16:creationId xmlns:a16="http://schemas.microsoft.com/office/drawing/2014/main" id="{C774696D-062D-4BC9-AF82-CA1AFD45E5FF}"/>
              </a:ext>
            </a:extLst>
          </p:cNvPr>
          <p:cNvSpPr>
            <a:spLocks noGrp="1"/>
          </p:cNvSpPr>
          <p:nvPr>
            <p:ph type="body" sz="quarter" idx="10"/>
          </p:nvPr>
        </p:nvSpPr>
        <p:spPr/>
        <p:txBody>
          <a:bodyPr/>
          <a:lstStyle/>
          <a:p>
            <a:r>
              <a:rPr lang="es-ES" dirty="0" err="1"/>
              <a:t>GraphHttpClient</a:t>
            </a:r>
            <a:r>
              <a:rPr lang="es-ES" dirty="0"/>
              <a:t> usa la aplicación de Azure AD de Office 365 SharePoint Online para recuperar un token de acceso válido para Microsoft </a:t>
            </a:r>
            <a:r>
              <a:rPr lang="es-ES" dirty="0" err="1"/>
              <a:t>Graph</a:t>
            </a:r>
            <a:r>
              <a:rPr lang="es-ES" dirty="0"/>
              <a:t> en nombre del usuario actual.</a:t>
            </a:r>
          </a:p>
          <a:p>
            <a:endParaRPr lang="es-ES" dirty="0"/>
          </a:p>
          <a:p>
            <a:r>
              <a:rPr lang="es-ES" dirty="0"/>
              <a:t>El token de acceso recuperado contiene dos permisos:</a:t>
            </a:r>
          </a:p>
          <a:p>
            <a:pPr lvl="2"/>
            <a:r>
              <a:rPr lang="es-ES" sz="3000" dirty="0">
                <a:latin typeface="+mj-lt"/>
              </a:rPr>
              <a:t>Leer y escribir en todos los grupos</a:t>
            </a:r>
          </a:p>
          <a:p>
            <a:pPr lvl="2"/>
            <a:r>
              <a:rPr lang="es-ES" sz="3000" dirty="0">
                <a:latin typeface="+mj-lt"/>
              </a:rPr>
              <a:t>Leer todos los informes de utilización</a:t>
            </a:r>
          </a:p>
        </p:txBody>
      </p:sp>
    </p:spTree>
    <p:extLst>
      <p:ext uri="{BB962C8B-B14F-4D97-AF65-F5344CB8AC3E}">
        <p14:creationId xmlns:p14="http://schemas.microsoft.com/office/powerpoint/2010/main" val="3083798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19BCD9-D091-4DBF-8F1B-2A6B944F3073}"/>
              </a:ext>
            </a:extLst>
          </p:cNvPr>
          <p:cNvSpPr>
            <a:spLocks noGrp="1"/>
          </p:cNvSpPr>
          <p:nvPr>
            <p:ph type="title"/>
          </p:nvPr>
        </p:nvSpPr>
        <p:spPr/>
        <p:txBody>
          <a:bodyPr/>
          <a:lstStyle/>
          <a:p>
            <a:r>
              <a:rPr lang="es-ES" dirty="0"/>
              <a:t>ADAL JS</a:t>
            </a:r>
          </a:p>
        </p:txBody>
      </p:sp>
      <p:sp>
        <p:nvSpPr>
          <p:cNvPr id="3" name="Marcador de texto 2">
            <a:extLst>
              <a:ext uri="{FF2B5EF4-FFF2-40B4-BE49-F238E27FC236}">
                <a16:creationId xmlns:a16="http://schemas.microsoft.com/office/drawing/2014/main" id="{C774696D-062D-4BC9-AF82-CA1AFD45E5FF}"/>
              </a:ext>
            </a:extLst>
          </p:cNvPr>
          <p:cNvSpPr>
            <a:spLocks noGrp="1"/>
          </p:cNvSpPr>
          <p:nvPr>
            <p:ph type="body" sz="quarter" idx="10"/>
          </p:nvPr>
        </p:nvSpPr>
        <p:spPr/>
        <p:txBody>
          <a:bodyPr/>
          <a:lstStyle/>
          <a:p>
            <a:r>
              <a:rPr lang="es-ES" dirty="0"/>
              <a:t>Registrar aplicación en Azure AD</a:t>
            </a:r>
          </a:p>
          <a:p>
            <a:endParaRPr lang="es-ES" dirty="0"/>
          </a:p>
          <a:p>
            <a:r>
              <a:rPr lang="es-ES" dirty="0"/>
              <a:t>Otorgar permisos a Microsoft </a:t>
            </a:r>
            <a:r>
              <a:rPr lang="es-ES" dirty="0" err="1"/>
              <a:t>Graph</a:t>
            </a:r>
            <a:endParaRPr lang="es-ES" dirty="0"/>
          </a:p>
          <a:p>
            <a:endParaRPr lang="es-ES" sz="3000" dirty="0">
              <a:latin typeface="+mj-lt"/>
            </a:endParaRPr>
          </a:p>
          <a:p>
            <a:r>
              <a:rPr lang="es-ES" sz="3000" dirty="0"/>
              <a:t>Limitaciones ADAL JS para elementos </a:t>
            </a:r>
            <a:r>
              <a:rPr lang="es-ES" sz="3000" dirty="0" err="1"/>
              <a:t>SPFx</a:t>
            </a:r>
            <a:endParaRPr lang="es-ES" sz="3000" dirty="0">
              <a:latin typeface="+mj-lt"/>
            </a:endParaRPr>
          </a:p>
        </p:txBody>
      </p:sp>
    </p:spTree>
    <p:extLst>
      <p:ext uri="{BB962C8B-B14F-4D97-AF65-F5344CB8AC3E}">
        <p14:creationId xmlns:p14="http://schemas.microsoft.com/office/powerpoint/2010/main" val="2075854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DFEEB0-38E4-4433-8725-16AD88B29555}"/>
              </a:ext>
            </a:extLst>
          </p:cNvPr>
          <p:cNvSpPr>
            <a:spLocks noGrp="1"/>
          </p:cNvSpPr>
          <p:nvPr>
            <p:ph type="title"/>
          </p:nvPr>
        </p:nvSpPr>
        <p:spPr/>
        <p:txBody>
          <a:bodyPr/>
          <a:lstStyle/>
          <a:p>
            <a:r>
              <a:rPr lang="es-ES" dirty="0"/>
              <a:t>API Personalizada</a:t>
            </a:r>
          </a:p>
        </p:txBody>
      </p:sp>
      <p:sp>
        <p:nvSpPr>
          <p:cNvPr id="3" name="Marcador de texto 2">
            <a:extLst>
              <a:ext uri="{FF2B5EF4-FFF2-40B4-BE49-F238E27FC236}">
                <a16:creationId xmlns:a16="http://schemas.microsoft.com/office/drawing/2014/main" id="{FFF10A13-193C-4C91-97CF-B196B1B00D5A}"/>
              </a:ext>
            </a:extLst>
          </p:cNvPr>
          <p:cNvSpPr>
            <a:spLocks noGrp="1"/>
          </p:cNvSpPr>
          <p:nvPr>
            <p:ph type="body" sz="quarter" idx="10"/>
          </p:nvPr>
        </p:nvSpPr>
        <p:spPr/>
        <p:txBody>
          <a:bodyPr/>
          <a:lstStyle/>
          <a:p>
            <a:r>
              <a:rPr lang="es-ES" dirty="0"/>
              <a:t>Crear una API que encapsule las llamadas a Microsoft </a:t>
            </a:r>
            <a:r>
              <a:rPr lang="es-ES" dirty="0" err="1"/>
              <a:t>Graph</a:t>
            </a:r>
            <a:endParaRPr lang="es-ES" dirty="0"/>
          </a:p>
          <a:p>
            <a:r>
              <a:rPr lang="es-ES" dirty="0"/>
              <a:t>Azure </a:t>
            </a:r>
            <a:r>
              <a:rPr lang="es-ES" dirty="0" err="1"/>
              <a:t>Functions</a:t>
            </a:r>
            <a:r>
              <a:rPr lang="es-ES" dirty="0"/>
              <a:t> o Web API (en Azure)</a:t>
            </a:r>
          </a:p>
          <a:p>
            <a:r>
              <a:rPr lang="es-ES" dirty="0"/>
              <a:t>SDK</a:t>
            </a:r>
          </a:p>
        </p:txBody>
      </p:sp>
    </p:spTree>
    <p:extLst>
      <p:ext uri="{BB962C8B-B14F-4D97-AF65-F5344CB8AC3E}">
        <p14:creationId xmlns:p14="http://schemas.microsoft.com/office/powerpoint/2010/main" val="3584664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65BBA2-A1B7-4CE5-9CBC-4130905C0829}"/>
              </a:ext>
            </a:extLst>
          </p:cNvPr>
          <p:cNvSpPr>
            <a:spLocks noGrp="1"/>
          </p:cNvSpPr>
          <p:nvPr>
            <p:ph type="title"/>
          </p:nvPr>
        </p:nvSpPr>
        <p:spPr/>
        <p:txBody>
          <a:bodyPr/>
          <a:lstStyle/>
          <a:p>
            <a:r>
              <a:rPr lang="es-ES" dirty="0"/>
              <a:t>Conectarse a API protegidas por Azure AD con </a:t>
            </a:r>
            <a:r>
              <a:rPr lang="es-ES" dirty="0" err="1"/>
              <a:t>AadHttpClient</a:t>
            </a:r>
            <a:endParaRPr lang="es-ES" dirty="0"/>
          </a:p>
        </p:txBody>
      </p:sp>
    </p:spTree>
    <p:extLst>
      <p:ext uri="{BB962C8B-B14F-4D97-AF65-F5344CB8AC3E}">
        <p14:creationId xmlns:p14="http://schemas.microsoft.com/office/powerpoint/2010/main" val="3736078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a:t>Ruben Ramos Mateo</a:t>
            </a:r>
          </a:p>
        </p:txBody>
      </p:sp>
      <p:sp>
        <p:nvSpPr>
          <p:cNvPr id="3" name="Marcador de texto 2"/>
          <p:cNvSpPr>
            <a:spLocks noGrp="1"/>
          </p:cNvSpPr>
          <p:nvPr>
            <p:ph type="body" sz="quarter" idx="12"/>
          </p:nvPr>
        </p:nvSpPr>
        <p:spPr/>
        <p:txBody>
          <a:bodyPr/>
          <a:lstStyle/>
          <a:p>
            <a:r>
              <a:rPr lang="en-US" dirty="0" err="1"/>
              <a:t>Arquitecto</a:t>
            </a:r>
            <a:r>
              <a:rPr lang="en-US" dirty="0"/>
              <a:t> de </a:t>
            </a:r>
            <a:r>
              <a:rPr lang="en-US" dirty="0" err="1"/>
              <a:t>soluciones</a:t>
            </a:r>
            <a:r>
              <a:rPr lang="en-US" dirty="0"/>
              <a:t> Office 365</a:t>
            </a:r>
          </a:p>
        </p:txBody>
      </p:sp>
      <p:sp>
        <p:nvSpPr>
          <p:cNvPr id="4" name="Marcador de texto 3"/>
          <p:cNvSpPr>
            <a:spLocks noGrp="1"/>
          </p:cNvSpPr>
          <p:nvPr>
            <p:ph type="body" sz="quarter" idx="13"/>
          </p:nvPr>
        </p:nvSpPr>
        <p:spPr/>
        <p:txBody>
          <a:bodyPr/>
          <a:lstStyle/>
          <a:p>
            <a:r>
              <a:rPr lang="en-US" dirty="0" err="1"/>
              <a:t>Zertia</a:t>
            </a:r>
            <a:endParaRPr lang="en-US" dirty="0"/>
          </a:p>
        </p:txBody>
      </p:sp>
      <p:sp>
        <p:nvSpPr>
          <p:cNvPr id="5" name="Marcador de texto 4"/>
          <p:cNvSpPr>
            <a:spLocks noGrp="1"/>
          </p:cNvSpPr>
          <p:nvPr>
            <p:ph type="body" sz="quarter" idx="14"/>
          </p:nvPr>
        </p:nvSpPr>
        <p:spPr/>
        <p:txBody>
          <a:bodyPr/>
          <a:lstStyle/>
          <a:p>
            <a:r>
              <a:rPr lang="en-US" dirty="0"/>
              <a:t>https://rrcode.wordpress.com/</a:t>
            </a:r>
          </a:p>
        </p:txBody>
      </p:sp>
      <p:sp>
        <p:nvSpPr>
          <p:cNvPr id="6" name="Marcador de texto 5"/>
          <p:cNvSpPr>
            <a:spLocks noGrp="1"/>
          </p:cNvSpPr>
          <p:nvPr>
            <p:ph type="body" sz="quarter" idx="15"/>
          </p:nvPr>
        </p:nvSpPr>
        <p:spPr/>
        <p:txBody>
          <a:bodyPr/>
          <a:lstStyle/>
          <a:p>
            <a:r>
              <a:rPr lang="es-ES" dirty="0">
                <a:hlinkClick r:id="rId3"/>
              </a:rPr>
              <a:t>@</a:t>
            </a:r>
            <a:r>
              <a:rPr lang="es-ES" u="sng" dirty="0">
                <a:hlinkClick r:id="rId3"/>
              </a:rPr>
              <a:t>rubenr79</a:t>
            </a:r>
            <a:endParaRPr lang="en-US" dirty="0"/>
          </a:p>
        </p:txBody>
      </p:sp>
      <p:pic>
        <p:nvPicPr>
          <p:cNvPr id="10" name="Marcador de posición de imagen 9">
            <a:extLst>
              <a:ext uri="{FF2B5EF4-FFF2-40B4-BE49-F238E27FC236}">
                <a16:creationId xmlns:a16="http://schemas.microsoft.com/office/drawing/2014/main" id="{F02A3F56-64FE-43EA-9919-4925AB7D0274}"/>
              </a:ext>
            </a:extLst>
          </p:cNvPr>
          <p:cNvPicPr>
            <a:picLocks noGrp="1" noChangeAspect="1"/>
          </p:cNvPicPr>
          <p:nvPr>
            <p:ph type="pic" sz="quarter" idx="16"/>
          </p:nvPr>
        </p:nvPicPr>
        <p:blipFill>
          <a:blip r:embed="rId4"/>
          <a:srcRect l="37" r="37"/>
          <a:stretch>
            <a:fillRect/>
          </a:stretch>
        </p:blipFill>
        <p:spPr/>
      </p:pic>
      <p:sp>
        <p:nvSpPr>
          <p:cNvPr id="8" name="Marcador de texto 7"/>
          <p:cNvSpPr>
            <a:spLocks noGrp="1"/>
          </p:cNvSpPr>
          <p:nvPr>
            <p:ph type="body" sz="quarter" idx="17"/>
          </p:nvPr>
        </p:nvSpPr>
        <p:spPr/>
        <p:txBody>
          <a:bodyPr/>
          <a:lstStyle/>
          <a:p>
            <a:r>
              <a:rPr lang="en-US" dirty="0"/>
              <a:t>https://www.linkedin.com/in/rubenramosmateo/</a:t>
            </a:r>
          </a:p>
        </p:txBody>
      </p:sp>
    </p:spTree>
    <p:extLst>
      <p:ext uri="{BB962C8B-B14F-4D97-AF65-F5344CB8AC3E}">
        <p14:creationId xmlns:p14="http://schemas.microsoft.com/office/powerpoint/2010/main" val="2042806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90C299-C1CD-4E01-A326-2767AE3AF8D4}"/>
              </a:ext>
            </a:extLst>
          </p:cNvPr>
          <p:cNvSpPr>
            <a:spLocks noGrp="1"/>
          </p:cNvSpPr>
          <p:nvPr>
            <p:ph type="title"/>
          </p:nvPr>
        </p:nvSpPr>
        <p:spPr/>
        <p:txBody>
          <a:bodyPr/>
          <a:lstStyle/>
          <a:p>
            <a:r>
              <a:rPr lang="es-ES" dirty="0" err="1"/>
              <a:t>Preview</a:t>
            </a:r>
            <a:endParaRPr lang="es-ES" dirty="0"/>
          </a:p>
        </p:txBody>
      </p:sp>
      <p:sp>
        <p:nvSpPr>
          <p:cNvPr id="3" name="Marcador de texto 2">
            <a:extLst>
              <a:ext uri="{FF2B5EF4-FFF2-40B4-BE49-F238E27FC236}">
                <a16:creationId xmlns:a16="http://schemas.microsoft.com/office/drawing/2014/main" id="{595D7F45-6846-4851-8DBF-A5F6272C4A05}"/>
              </a:ext>
            </a:extLst>
          </p:cNvPr>
          <p:cNvSpPr>
            <a:spLocks noGrp="1"/>
          </p:cNvSpPr>
          <p:nvPr>
            <p:ph type="body" sz="quarter" idx="10"/>
          </p:nvPr>
        </p:nvSpPr>
        <p:spPr/>
        <p:txBody>
          <a:bodyPr/>
          <a:lstStyle/>
          <a:p>
            <a:r>
              <a:rPr lang="es-ES" dirty="0"/>
              <a:t>Actualmente en estado </a:t>
            </a:r>
            <a:r>
              <a:rPr lang="es-ES" dirty="0" err="1"/>
              <a:t>preview</a:t>
            </a:r>
            <a:endParaRPr lang="es-ES" dirty="0"/>
          </a:p>
          <a:p>
            <a:r>
              <a:rPr lang="es-ES" dirty="0"/>
              <a:t>Lanzamiento general previsto para primavera de 2018</a:t>
            </a:r>
          </a:p>
          <a:p>
            <a:r>
              <a:rPr lang="es-ES" dirty="0"/>
              <a:t>A partir de SharePoint Framework 1.4</a:t>
            </a:r>
          </a:p>
        </p:txBody>
      </p:sp>
    </p:spTree>
    <p:extLst>
      <p:ext uri="{BB962C8B-B14F-4D97-AF65-F5344CB8AC3E}">
        <p14:creationId xmlns:p14="http://schemas.microsoft.com/office/powerpoint/2010/main" val="635883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CD6FC0-F149-4F96-98DD-40F17686CEC7}"/>
              </a:ext>
            </a:extLst>
          </p:cNvPr>
          <p:cNvSpPr>
            <a:spLocks noGrp="1"/>
          </p:cNvSpPr>
          <p:nvPr>
            <p:ph type="title"/>
          </p:nvPr>
        </p:nvSpPr>
        <p:spPr/>
        <p:txBody>
          <a:bodyPr/>
          <a:lstStyle/>
          <a:p>
            <a:endParaRPr lang="es-ES"/>
          </a:p>
        </p:txBody>
      </p:sp>
      <p:pic>
        <p:nvPicPr>
          <p:cNvPr id="3" name="Imagen 2">
            <a:extLst>
              <a:ext uri="{FF2B5EF4-FFF2-40B4-BE49-F238E27FC236}">
                <a16:creationId xmlns:a16="http://schemas.microsoft.com/office/drawing/2014/main" id="{486FC01A-D4BC-41DE-BE06-C18B04EF5DEE}"/>
              </a:ext>
            </a:extLst>
          </p:cNvPr>
          <p:cNvPicPr>
            <a:picLocks noChangeAspect="1"/>
          </p:cNvPicPr>
          <p:nvPr/>
        </p:nvPicPr>
        <p:blipFill>
          <a:blip r:embed="rId2"/>
          <a:stretch>
            <a:fillRect/>
          </a:stretch>
        </p:blipFill>
        <p:spPr>
          <a:xfrm>
            <a:off x="1135405" y="1062166"/>
            <a:ext cx="9746779" cy="5405576"/>
          </a:xfrm>
          <a:prstGeom prst="rect">
            <a:avLst/>
          </a:prstGeom>
        </p:spPr>
      </p:pic>
    </p:spTree>
    <p:extLst>
      <p:ext uri="{BB962C8B-B14F-4D97-AF65-F5344CB8AC3E}">
        <p14:creationId xmlns:p14="http://schemas.microsoft.com/office/powerpoint/2010/main" val="1819854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F72665-E26C-4A78-B84B-F275AD1FE7D8}"/>
              </a:ext>
            </a:extLst>
          </p:cNvPr>
          <p:cNvSpPr>
            <a:spLocks noGrp="1"/>
          </p:cNvSpPr>
          <p:nvPr>
            <p:ph type="title"/>
          </p:nvPr>
        </p:nvSpPr>
        <p:spPr/>
        <p:txBody>
          <a:bodyPr/>
          <a:lstStyle/>
          <a:p>
            <a:r>
              <a:rPr lang="es-ES" dirty="0"/>
              <a:t>Descubrir permisos y aplicaciones disponibles</a:t>
            </a:r>
          </a:p>
        </p:txBody>
      </p:sp>
      <p:sp>
        <p:nvSpPr>
          <p:cNvPr id="3" name="Marcador de texto 2">
            <a:extLst>
              <a:ext uri="{FF2B5EF4-FFF2-40B4-BE49-F238E27FC236}">
                <a16:creationId xmlns:a16="http://schemas.microsoft.com/office/drawing/2014/main" id="{D31075DB-2818-40CD-AC25-9DB367B0F2FA}"/>
              </a:ext>
            </a:extLst>
          </p:cNvPr>
          <p:cNvSpPr>
            <a:spLocks noGrp="1"/>
          </p:cNvSpPr>
          <p:nvPr>
            <p:ph type="body" sz="quarter" idx="10"/>
          </p:nvPr>
        </p:nvSpPr>
        <p:spPr/>
        <p:txBody>
          <a:bodyPr/>
          <a:lstStyle/>
          <a:p>
            <a:r>
              <a:rPr lang="es-ES" dirty="0"/>
              <a:t>Usar el portal de Azure o el centro de administración de Azure AD</a:t>
            </a:r>
          </a:p>
          <a:p>
            <a:endParaRPr lang="es-ES" dirty="0"/>
          </a:p>
          <a:p>
            <a:r>
              <a:rPr lang="es-ES" dirty="0"/>
              <a:t>Usar Azure PowerShell</a:t>
            </a:r>
          </a:p>
          <a:p>
            <a:endParaRPr lang="es-ES" dirty="0"/>
          </a:p>
          <a:p>
            <a:endParaRPr lang="es-ES" dirty="0"/>
          </a:p>
          <a:p>
            <a:endParaRPr lang="es-ES" dirty="0"/>
          </a:p>
          <a:p>
            <a:r>
              <a:rPr lang="es-ES" dirty="0"/>
              <a:t>Usar la CLI de Azure</a:t>
            </a:r>
          </a:p>
          <a:p>
            <a:endParaRPr lang="es-ES" dirty="0"/>
          </a:p>
        </p:txBody>
      </p:sp>
      <p:sp>
        <p:nvSpPr>
          <p:cNvPr id="4" name="Rectángulo 3">
            <a:extLst>
              <a:ext uri="{FF2B5EF4-FFF2-40B4-BE49-F238E27FC236}">
                <a16:creationId xmlns:a16="http://schemas.microsoft.com/office/drawing/2014/main" id="{FC2DC2A7-7ADA-4E1D-AF87-4E5FBF649EB8}"/>
              </a:ext>
            </a:extLst>
          </p:cNvPr>
          <p:cNvSpPr/>
          <p:nvPr/>
        </p:nvSpPr>
        <p:spPr bwMode="auto">
          <a:xfrm>
            <a:off x="539749" y="3060700"/>
            <a:ext cx="11151917" cy="83185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s-ES" dirty="0" err="1">
                <a:solidFill>
                  <a:schemeClr val="tx1"/>
                </a:solidFill>
              </a:rPr>
              <a:t>Login-AzureRmAccount</a:t>
            </a:r>
            <a:endParaRPr lang="es-ES" dirty="0">
              <a:solidFill>
                <a:schemeClr val="tx1"/>
              </a:solidFill>
            </a:endParaRPr>
          </a:p>
          <a:p>
            <a:pPr defTabSz="914099" fontAlgn="base">
              <a:spcBef>
                <a:spcPct val="0"/>
              </a:spcBef>
              <a:spcAft>
                <a:spcPct val="0"/>
              </a:spcAft>
            </a:pPr>
            <a:r>
              <a:rPr lang="es-ES" dirty="0" err="1">
                <a:solidFill>
                  <a:schemeClr val="tx1"/>
                </a:solidFill>
              </a:rPr>
              <a:t>Get-AzureRmADServicePrincipal</a:t>
            </a:r>
            <a:r>
              <a:rPr lang="es-ES" dirty="0">
                <a:solidFill>
                  <a:schemeClr val="tx1"/>
                </a:solidFill>
              </a:rPr>
              <a:t> | </a:t>
            </a:r>
            <a:r>
              <a:rPr lang="es-ES" dirty="0" err="1">
                <a:solidFill>
                  <a:schemeClr val="tx1"/>
                </a:solidFill>
              </a:rPr>
              <a:t>sort</a:t>
            </a:r>
            <a:r>
              <a:rPr lang="es-ES" dirty="0">
                <a:solidFill>
                  <a:schemeClr val="tx1"/>
                </a:solidFill>
              </a:rPr>
              <a:t> </a:t>
            </a:r>
            <a:r>
              <a:rPr lang="es-ES" dirty="0" err="1">
                <a:solidFill>
                  <a:schemeClr val="tx1"/>
                </a:solidFill>
              </a:rPr>
              <a:t>DisplayName</a:t>
            </a:r>
            <a:r>
              <a:rPr lang="es-ES" dirty="0">
                <a:solidFill>
                  <a:schemeClr val="tx1"/>
                </a:solidFill>
              </a:rPr>
              <a:t> | ft </a:t>
            </a:r>
            <a:r>
              <a:rPr lang="es-ES" dirty="0" err="1">
                <a:solidFill>
                  <a:schemeClr val="tx1"/>
                </a:solidFill>
              </a:rPr>
              <a:t>DisplayName</a:t>
            </a:r>
            <a:r>
              <a:rPr lang="es-ES" dirty="0">
                <a:solidFill>
                  <a:schemeClr val="tx1"/>
                </a:solidFill>
              </a:rPr>
              <a:t>, Id</a:t>
            </a:r>
            <a:endParaRPr lang="es-ES" sz="2200" dirty="0">
              <a:solidFill>
                <a:schemeClr val="tx1"/>
              </a:solidFill>
              <a:ea typeface="Segoe UI" pitchFamily="34" charset="0"/>
              <a:cs typeface="Segoe UI" pitchFamily="34" charset="0"/>
            </a:endParaRPr>
          </a:p>
        </p:txBody>
      </p:sp>
      <p:sp>
        <p:nvSpPr>
          <p:cNvPr id="5" name="Rectángulo 4">
            <a:extLst>
              <a:ext uri="{FF2B5EF4-FFF2-40B4-BE49-F238E27FC236}">
                <a16:creationId xmlns:a16="http://schemas.microsoft.com/office/drawing/2014/main" id="{AD56433C-3E07-41B3-83A2-340326832AB6}"/>
              </a:ext>
            </a:extLst>
          </p:cNvPr>
          <p:cNvSpPr/>
          <p:nvPr/>
        </p:nvSpPr>
        <p:spPr bwMode="auto">
          <a:xfrm>
            <a:off x="551655" y="5104336"/>
            <a:ext cx="11151917" cy="83185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s-ES" dirty="0" err="1">
                <a:solidFill>
                  <a:schemeClr val="tx1"/>
                </a:solidFill>
              </a:rPr>
              <a:t>azure</a:t>
            </a:r>
            <a:r>
              <a:rPr lang="es-ES" dirty="0">
                <a:solidFill>
                  <a:schemeClr val="tx1"/>
                </a:solidFill>
              </a:rPr>
              <a:t> </a:t>
            </a:r>
            <a:r>
              <a:rPr lang="es-ES" dirty="0" err="1">
                <a:solidFill>
                  <a:schemeClr val="tx1"/>
                </a:solidFill>
              </a:rPr>
              <a:t>login</a:t>
            </a:r>
            <a:endParaRPr lang="es-ES" dirty="0">
              <a:solidFill>
                <a:schemeClr val="tx1"/>
              </a:solidFill>
            </a:endParaRPr>
          </a:p>
          <a:p>
            <a:pPr defTabSz="914099" fontAlgn="base">
              <a:spcBef>
                <a:spcPct val="0"/>
              </a:spcBef>
              <a:spcAft>
                <a:spcPct val="0"/>
              </a:spcAft>
            </a:pPr>
            <a:r>
              <a:rPr lang="en-US" dirty="0">
                <a:solidFill>
                  <a:schemeClr val="tx1"/>
                </a:solidFill>
              </a:rPr>
              <a:t>azure ad </a:t>
            </a:r>
            <a:r>
              <a:rPr lang="en-US" dirty="0" err="1">
                <a:solidFill>
                  <a:schemeClr val="tx1"/>
                </a:solidFill>
              </a:rPr>
              <a:t>sp</a:t>
            </a:r>
            <a:r>
              <a:rPr lang="en-US" dirty="0">
                <a:solidFill>
                  <a:schemeClr val="tx1"/>
                </a:solidFill>
              </a:rPr>
              <a:t> list --query "</a:t>
            </a:r>
            <a:r>
              <a:rPr lang="en-US" dirty="0" err="1">
                <a:solidFill>
                  <a:schemeClr val="tx1"/>
                </a:solidFill>
              </a:rPr>
              <a:t>sort_by</a:t>
            </a:r>
            <a:r>
              <a:rPr lang="en-US" dirty="0">
                <a:solidFill>
                  <a:schemeClr val="tx1"/>
                </a:solidFill>
              </a:rPr>
              <a:t>([*].{</a:t>
            </a:r>
            <a:r>
              <a:rPr lang="en-US" dirty="0" err="1">
                <a:solidFill>
                  <a:schemeClr val="tx1"/>
                </a:solidFill>
              </a:rPr>
              <a:t>displayName</a:t>
            </a:r>
            <a:r>
              <a:rPr lang="en-US" dirty="0">
                <a:solidFill>
                  <a:schemeClr val="tx1"/>
                </a:solidFill>
              </a:rPr>
              <a:t>: </a:t>
            </a:r>
            <a:r>
              <a:rPr lang="en-US" dirty="0" err="1">
                <a:solidFill>
                  <a:schemeClr val="tx1"/>
                </a:solidFill>
              </a:rPr>
              <a:t>displayName</a:t>
            </a:r>
            <a:r>
              <a:rPr lang="en-US" dirty="0">
                <a:solidFill>
                  <a:schemeClr val="tx1"/>
                </a:solidFill>
              </a:rPr>
              <a:t>, </a:t>
            </a:r>
            <a:r>
              <a:rPr lang="en-US" dirty="0" err="1">
                <a:solidFill>
                  <a:schemeClr val="tx1"/>
                </a:solidFill>
              </a:rPr>
              <a:t>objectId</a:t>
            </a:r>
            <a:r>
              <a:rPr lang="en-US" dirty="0">
                <a:solidFill>
                  <a:schemeClr val="tx1"/>
                </a:solidFill>
              </a:rPr>
              <a:t>: </a:t>
            </a:r>
            <a:r>
              <a:rPr lang="en-US" dirty="0" err="1">
                <a:solidFill>
                  <a:schemeClr val="tx1"/>
                </a:solidFill>
              </a:rPr>
              <a:t>objectId</a:t>
            </a:r>
            <a:r>
              <a:rPr lang="en-US" dirty="0">
                <a:solidFill>
                  <a:schemeClr val="tx1"/>
                </a:solidFill>
              </a:rPr>
              <a:t>}, &amp;</a:t>
            </a:r>
            <a:r>
              <a:rPr lang="en-US" dirty="0" err="1">
                <a:solidFill>
                  <a:schemeClr val="tx1"/>
                </a:solidFill>
              </a:rPr>
              <a:t>displayName</a:t>
            </a:r>
            <a:r>
              <a:rPr lang="en-US" dirty="0">
                <a:solidFill>
                  <a:schemeClr val="tx1"/>
                </a:solidFill>
              </a:rPr>
              <a:t>)" -o table</a:t>
            </a:r>
            <a:endParaRPr lang="es-ES" dirty="0">
              <a:solidFill>
                <a:schemeClr val="tx1"/>
              </a:solidFill>
            </a:endParaRPr>
          </a:p>
        </p:txBody>
      </p:sp>
    </p:spTree>
    <p:extLst>
      <p:ext uri="{BB962C8B-B14F-4D97-AF65-F5344CB8AC3E}">
        <p14:creationId xmlns:p14="http://schemas.microsoft.com/office/powerpoint/2010/main" val="4270601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52EACC-6215-4B9C-B319-F9F85BF5860E}"/>
              </a:ext>
            </a:extLst>
          </p:cNvPr>
          <p:cNvSpPr>
            <a:spLocks noGrp="1"/>
          </p:cNvSpPr>
          <p:nvPr>
            <p:ph type="title"/>
          </p:nvPr>
        </p:nvSpPr>
        <p:spPr/>
        <p:txBody>
          <a:bodyPr/>
          <a:lstStyle/>
          <a:p>
            <a:r>
              <a:rPr lang="es-ES" dirty="0"/>
              <a:t>Solicitar permisos a una </a:t>
            </a:r>
            <a:r>
              <a:rPr lang="es-ES" dirty="0" err="1"/>
              <a:t>aplicaci?n</a:t>
            </a:r>
            <a:r>
              <a:rPr lang="es-ES" dirty="0"/>
              <a:t> de Azure AD</a:t>
            </a:r>
          </a:p>
        </p:txBody>
      </p:sp>
      <p:sp>
        <p:nvSpPr>
          <p:cNvPr id="3" name="Marcador de texto 2">
            <a:extLst>
              <a:ext uri="{FF2B5EF4-FFF2-40B4-BE49-F238E27FC236}">
                <a16:creationId xmlns:a16="http://schemas.microsoft.com/office/drawing/2014/main" id="{8EFBFD06-017F-4EAE-88F3-A0B2634E1040}"/>
              </a:ext>
            </a:extLst>
          </p:cNvPr>
          <p:cNvSpPr>
            <a:spLocks noGrp="1"/>
          </p:cNvSpPr>
          <p:nvPr>
            <p:ph type="body" sz="quarter" idx="10"/>
          </p:nvPr>
        </p:nvSpPr>
        <p:spPr>
          <a:xfrm>
            <a:off x="563698" y="984782"/>
            <a:ext cx="11151917" cy="2043636"/>
          </a:xfrm>
        </p:spPr>
        <p:txBody>
          <a:bodyPr/>
          <a:lstStyle/>
          <a:p>
            <a:r>
              <a:rPr lang="es-ES" b="1" dirty="0" err="1"/>
              <a:t>config</a:t>
            </a:r>
            <a:r>
              <a:rPr lang="es-ES" b="1" dirty="0"/>
              <a:t>/</a:t>
            </a:r>
            <a:r>
              <a:rPr lang="es-ES" b="1" dirty="0" err="1"/>
              <a:t>package-solution.json</a:t>
            </a:r>
            <a:endParaRPr lang="es-ES" dirty="0"/>
          </a:p>
        </p:txBody>
      </p:sp>
      <p:sp>
        <p:nvSpPr>
          <p:cNvPr id="4" name="Rectángulo 3">
            <a:extLst>
              <a:ext uri="{FF2B5EF4-FFF2-40B4-BE49-F238E27FC236}">
                <a16:creationId xmlns:a16="http://schemas.microsoft.com/office/drawing/2014/main" id="{0D3667BD-C0E7-40CD-B03C-61F96C2AD633}"/>
              </a:ext>
            </a:extLst>
          </p:cNvPr>
          <p:cNvSpPr/>
          <p:nvPr/>
        </p:nvSpPr>
        <p:spPr bwMode="auto">
          <a:xfrm>
            <a:off x="519247" y="1416050"/>
            <a:ext cx="11151917" cy="579755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s-ES" dirty="0">
                <a:solidFill>
                  <a:schemeClr val="tx1"/>
                </a:solidFill>
              </a:rPr>
              <a:t>{</a:t>
            </a:r>
          </a:p>
          <a:p>
            <a:pPr defTabSz="914099" fontAlgn="base">
              <a:spcBef>
                <a:spcPct val="0"/>
              </a:spcBef>
              <a:spcAft>
                <a:spcPct val="0"/>
              </a:spcAft>
            </a:pPr>
            <a:r>
              <a:rPr lang="es-ES" dirty="0">
                <a:solidFill>
                  <a:schemeClr val="tx1"/>
                </a:solidFill>
              </a:rPr>
              <a:t> "$</a:t>
            </a:r>
            <a:r>
              <a:rPr lang="es-ES" dirty="0" err="1">
                <a:solidFill>
                  <a:schemeClr val="tx1"/>
                </a:solidFill>
              </a:rPr>
              <a:t>schema</a:t>
            </a:r>
            <a:r>
              <a:rPr lang="es-ES" dirty="0">
                <a:solidFill>
                  <a:schemeClr val="tx1"/>
                </a:solidFill>
              </a:rPr>
              <a:t>": "https://dev.office.com/</a:t>
            </a:r>
            <a:r>
              <a:rPr lang="es-ES" dirty="0" err="1">
                <a:solidFill>
                  <a:schemeClr val="tx1"/>
                </a:solidFill>
              </a:rPr>
              <a:t>json-schemas</a:t>
            </a:r>
            <a:r>
              <a:rPr lang="es-ES" dirty="0">
                <a:solidFill>
                  <a:schemeClr val="tx1"/>
                </a:solidFill>
              </a:rPr>
              <a:t>/</a:t>
            </a:r>
            <a:r>
              <a:rPr lang="es-ES" dirty="0" err="1">
                <a:solidFill>
                  <a:schemeClr val="tx1"/>
                </a:solidFill>
              </a:rPr>
              <a:t>spfx-build</a:t>
            </a:r>
            <a:r>
              <a:rPr lang="es-ES" dirty="0">
                <a:solidFill>
                  <a:schemeClr val="tx1"/>
                </a:solidFill>
              </a:rPr>
              <a:t>/</a:t>
            </a:r>
            <a:r>
              <a:rPr lang="es-ES" dirty="0" err="1">
                <a:solidFill>
                  <a:schemeClr val="tx1"/>
                </a:solidFill>
              </a:rPr>
              <a:t>package-solution.schema.json</a:t>
            </a:r>
            <a:r>
              <a:rPr lang="es-ES" dirty="0">
                <a:solidFill>
                  <a:schemeClr val="tx1"/>
                </a:solidFill>
              </a:rPr>
              <a:t>",</a:t>
            </a:r>
          </a:p>
          <a:p>
            <a:pPr defTabSz="914099" fontAlgn="base">
              <a:spcBef>
                <a:spcPct val="0"/>
              </a:spcBef>
              <a:spcAft>
                <a:spcPct val="0"/>
              </a:spcAft>
            </a:pPr>
            <a:r>
              <a:rPr lang="es-ES" dirty="0">
                <a:solidFill>
                  <a:schemeClr val="tx1"/>
                </a:solidFill>
              </a:rPr>
              <a:t> "</a:t>
            </a:r>
            <a:r>
              <a:rPr lang="es-ES" dirty="0" err="1">
                <a:solidFill>
                  <a:schemeClr val="tx1"/>
                </a:solidFill>
              </a:rPr>
              <a:t>solution</a:t>
            </a:r>
            <a:r>
              <a:rPr lang="es-ES" dirty="0">
                <a:solidFill>
                  <a:schemeClr val="tx1"/>
                </a:solidFill>
              </a:rPr>
              <a:t>": {</a:t>
            </a:r>
          </a:p>
          <a:p>
            <a:pPr defTabSz="914099" fontAlgn="base">
              <a:spcBef>
                <a:spcPct val="0"/>
              </a:spcBef>
              <a:spcAft>
                <a:spcPct val="0"/>
              </a:spcAft>
            </a:pPr>
            <a:r>
              <a:rPr lang="es-ES" dirty="0">
                <a:solidFill>
                  <a:schemeClr val="tx1"/>
                </a:solidFill>
              </a:rPr>
              <a:t>   "</a:t>
            </a:r>
            <a:r>
              <a:rPr lang="es-ES" dirty="0" err="1">
                <a:solidFill>
                  <a:schemeClr val="tx1"/>
                </a:solidFill>
              </a:rPr>
              <a:t>name</a:t>
            </a:r>
            <a:r>
              <a:rPr lang="es-ES" dirty="0">
                <a:solidFill>
                  <a:schemeClr val="tx1"/>
                </a:solidFill>
              </a:rPr>
              <a:t>": "</a:t>
            </a:r>
            <a:r>
              <a:rPr lang="es-ES" dirty="0" err="1">
                <a:solidFill>
                  <a:schemeClr val="tx1"/>
                </a:solidFill>
              </a:rPr>
              <a:t>spfx-graph-client-side-solution</a:t>
            </a:r>
            <a:r>
              <a:rPr lang="es-ES" dirty="0">
                <a:solidFill>
                  <a:schemeClr val="tx1"/>
                </a:solidFill>
              </a:rPr>
              <a:t>",</a:t>
            </a:r>
          </a:p>
          <a:p>
            <a:pPr defTabSz="914099" fontAlgn="base">
              <a:spcBef>
                <a:spcPct val="0"/>
              </a:spcBef>
              <a:spcAft>
                <a:spcPct val="0"/>
              </a:spcAft>
            </a:pPr>
            <a:r>
              <a:rPr lang="es-ES" dirty="0">
                <a:solidFill>
                  <a:schemeClr val="tx1"/>
                </a:solidFill>
              </a:rPr>
              <a:t>   "id": "5d16587c-5e87-44d7-b658-1148988f212a",</a:t>
            </a:r>
          </a:p>
          <a:p>
            <a:pPr defTabSz="914099" fontAlgn="base">
              <a:spcBef>
                <a:spcPct val="0"/>
              </a:spcBef>
              <a:spcAft>
                <a:spcPct val="0"/>
              </a:spcAft>
            </a:pPr>
            <a:r>
              <a:rPr lang="es-ES" dirty="0">
                <a:solidFill>
                  <a:schemeClr val="tx1"/>
                </a:solidFill>
              </a:rPr>
              <a:t>   "</a:t>
            </a:r>
            <a:r>
              <a:rPr lang="es-ES" dirty="0" err="1">
                <a:solidFill>
                  <a:schemeClr val="tx1"/>
                </a:solidFill>
              </a:rPr>
              <a:t>version</a:t>
            </a:r>
            <a:r>
              <a:rPr lang="es-ES" dirty="0">
                <a:solidFill>
                  <a:schemeClr val="tx1"/>
                </a:solidFill>
              </a:rPr>
              <a:t>": "1.0.0.0",</a:t>
            </a:r>
          </a:p>
          <a:p>
            <a:pPr defTabSz="914099" fontAlgn="base">
              <a:spcBef>
                <a:spcPct val="0"/>
              </a:spcBef>
              <a:spcAft>
                <a:spcPct val="0"/>
              </a:spcAft>
            </a:pPr>
            <a:r>
              <a:rPr lang="es-ES" dirty="0">
                <a:solidFill>
                  <a:schemeClr val="tx1"/>
                </a:solidFill>
              </a:rPr>
              <a:t>   "</a:t>
            </a:r>
            <a:r>
              <a:rPr lang="es-ES" dirty="0" err="1">
                <a:solidFill>
                  <a:schemeClr val="tx1"/>
                </a:solidFill>
              </a:rPr>
              <a:t>includeClientSideAssets</a:t>
            </a:r>
            <a:r>
              <a:rPr lang="es-ES" dirty="0">
                <a:solidFill>
                  <a:schemeClr val="tx1"/>
                </a:solidFill>
              </a:rPr>
              <a:t>": true,</a:t>
            </a:r>
          </a:p>
          <a:p>
            <a:pPr defTabSz="914099" fontAlgn="base">
              <a:spcBef>
                <a:spcPct val="0"/>
              </a:spcBef>
              <a:spcAft>
                <a:spcPct val="0"/>
              </a:spcAft>
            </a:pPr>
            <a:r>
              <a:rPr lang="es-ES" dirty="0">
                <a:solidFill>
                  <a:schemeClr val="tx1"/>
                </a:solidFill>
              </a:rPr>
              <a:t>   "</a:t>
            </a:r>
            <a:r>
              <a:rPr lang="es-ES" dirty="0" err="1">
                <a:solidFill>
                  <a:schemeClr val="tx1"/>
                </a:solidFill>
              </a:rPr>
              <a:t>skipFeatureDeployment</a:t>
            </a:r>
            <a:r>
              <a:rPr lang="es-ES" dirty="0">
                <a:solidFill>
                  <a:schemeClr val="tx1"/>
                </a:solidFill>
              </a:rPr>
              <a:t>": true,</a:t>
            </a:r>
          </a:p>
          <a:p>
            <a:pPr defTabSz="914099" fontAlgn="base">
              <a:spcBef>
                <a:spcPct val="0"/>
              </a:spcBef>
              <a:spcAft>
                <a:spcPct val="0"/>
              </a:spcAft>
            </a:pPr>
            <a:r>
              <a:rPr lang="es-ES" dirty="0">
                <a:solidFill>
                  <a:schemeClr val="tx1"/>
                </a:solidFill>
                <a:highlight>
                  <a:srgbClr val="FFFF00"/>
                </a:highlight>
              </a:rPr>
              <a:t>   "</a:t>
            </a:r>
            <a:r>
              <a:rPr lang="es-ES" dirty="0" err="1">
                <a:solidFill>
                  <a:schemeClr val="tx1"/>
                </a:solidFill>
                <a:highlight>
                  <a:srgbClr val="FFFF00"/>
                </a:highlight>
              </a:rPr>
              <a:t>webApiPermissionRequests</a:t>
            </a:r>
            <a:r>
              <a:rPr lang="es-ES" dirty="0">
                <a:solidFill>
                  <a:schemeClr val="tx1"/>
                </a:solidFill>
                <a:highlight>
                  <a:srgbClr val="FFFF00"/>
                </a:highlight>
              </a:rPr>
              <a:t>": [</a:t>
            </a:r>
          </a:p>
          <a:p>
            <a:pPr defTabSz="914099" fontAlgn="base">
              <a:spcBef>
                <a:spcPct val="0"/>
              </a:spcBef>
              <a:spcAft>
                <a:spcPct val="0"/>
              </a:spcAft>
            </a:pPr>
            <a:r>
              <a:rPr lang="es-ES" dirty="0">
                <a:solidFill>
                  <a:schemeClr val="tx1"/>
                </a:solidFill>
                <a:highlight>
                  <a:srgbClr val="FFFF00"/>
                </a:highlight>
              </a:rPr>
              <a:t>     {</a:t>
            </a:r>
          </a:p>
          <a:p>
            <a:pPr defTabSz="914099" fontAlgn="base">
              <a:spcBef>
                <a:spcPct val="0"/>
              </a:spcBef>
              <a:spcAft>
                <a:spcPct val="0"/>
              </a:spcAft>
            </a:pPr>
            <a:r>
              <a:rPr lang="es-ES" dirty="0">
                <a:solidFill>
                  <a:schemeClr val="tx1"/>
                </a:solidFill>
                <a:highlight>
                  <a:srgbClr val="FFFF00"/>
                </a:highlight>
              </a:rPr>
              <a:t>       "</a:t>
            </a:r>
            <a:r>
              <a:rPr lang="es-ES" dirty="0" err="1">
                <a:solidFill>
                  <a:schemeClr val="tx1"/>
                </a:solidFill>
                <a:highlight>
                  <a:srgbClr val="FFFF00"/>
                </a:highlight>
              </a:rPr>
              <a:t>resource</a:t>
            </a:r>
            <a:r>
              <a:rPr lang="es-ES" dirty="0">
                <a:solidFill>
                  <a:schemeClr val="tx1"/>
                </a:solidFill>
                <a:highlight>
                  <a:srgbClr val="FFFF00"/>
                </a:highlight>
              </a:rPr>
              <a:t>": "Microsoft </a:t>
            </a:r>
            <a:r>
              <a:rPr lang="es-ES" dirty="0" err="1">
                <a:solidFill>
                  <a:schemeClr val="tx1"/>
                </a:solidFill>
                <a:highlight>
                  <a:srgbClr val="FFFF00"/>
                </a:highlight>
              </a:rPr>
              <a:t>Graph</a:t>
            </a:r>
            <a:r>
              <a:rPr lang="es-ES" dirty="0">
                <a:solidFill>
                  <a:schemeClr val="tx1"/>
                </a:solidFill>
                <a:highlight>
                  <a:srgbClr val="FFFF00"/>
                </a:highlight>
              </a:rPr>
              <a:t>",</a:t>
            </a:r>
          </a:p>
          <a:p>
            <a:pPr defTabSz="914099" fontAlgn="base">
              <a:spcBef>
                <a:spcPct val="0"/>
              </a:spcBef>
              <a:spcAft>
                <a:spcPct val="0"/>
              </a:spcAft>
            </a:pPr>
            <a:r>
              <a:rPr lang="es-ES" dirty="0">
                <a:solidFill>
                  <a:schemeClr val="tx1"/>
                </a:solidFill>
                <a:highlight>
                  <a:srgbClr val="FFFF00"/>
                </a:highlight>
              </a:rPr>
              <a:t>       "</a:t>
            </a:r>
            <a:r>
              <a:rPr lang="es-ES" dirty="0" err="1">
                <a:solidFill>
                  <a:schemeClr val="tx1"/>
                </a:solidFill>
                <a:highlight>
                  <a:srgbClr val="FFFF00"/>
                </a:highlight>
              </a:rPr>
              <a:t>scope</a:t>
            </a:r>
            <a:r>
              <a:rPr lang="es-ES" dirty="0">
                <a:solidFill>
                  <a:schemeClr val="tx1"/>
                </a:solidFill>
                <a:highlight>
                  <a:srgbClr val="FFFF00"/>
                </a:highlight>
              </a:rPr>
              <a:t>": "</a:t>
            </a:r>
            <a:r>
              <a:rPr lang="es-ES" dirty="0" err="1">
                <a:solidFill>
                  <a:schemeClr val="tx1"/>
                </a:solidFill>
                <a:highlight>
                  <a:srgbClr val="FFFF00"/>
                </a:highlight>
              </a:rPr>
              <a:t>Calendars.Read</a:t>
            </a:r>
            <a:r>
              <a:rPr lang="es-ES" dirty="0">
                <a:solidFill>
                  <a:schemeClr val="tx1"/>
                </a:solidFill>
                <a:highlight>
                  <a:srgbClr val="FFFF00"/>
                </a:highlight>
              </a:rPr>
              <a:t>"</a:t>
            </a:r>
          </a:p>
          <a:p>
            <a:pPr defTabSz="914099" fontAlgn="base">
              <a:spcBef>
                <a:spcPct val="0"/>
              </a:spcBef>
              <a:spcAft>
                <a:spcPct val="0"/>
              </a:spcAft>
            </a:pPr>
            <a:r>
              <a:rPr lang="es-ES" dirty="0">
                <a:solidFill>
                  <a:schemeClr val="tx1"/>
                </a:solidFill>
                <a:highlight>
                  <a:srgbClr val="FFFF00"/>
                </a:highlight>
              </a:rPr>
              <a:t>     }</a:t>
            </a:r>
          </a:p>
          <a:p>
            <a:pPr defTabSz="914099" fontAlgn="base">
              <a:spcBef>
                <a:spcPct val="0"/>
              </a:spcBef>
              <a:spcAft>
                <a:spcPct val="0"/>
              </a:spcAft>
            </a:pPr>
            <a:r>
              <a:rPr lang="es-ES" dirty="0">
                <a:solidFill>
                  <a:schemeClr val="tx1"/>
                </a:solidFill>
                <a:highlight>
                  <a:srgbClr val="FFFF00"/>
                </a:highlight>
              </a:rPr>
              <a:t>   ]</a:t>
            </a:r>
          </a:p>
          <a:p>
            <a:pPr defTabSz="914099" fontAlgn="base">
              <a:spcBef>
                <a:spcPct val="0"/>
              </a:spcBef>
              <a:spcAft>
                <a:spcPct val="0"/>
              </a:spcAft>
            </a:pPr>
            <a:r>
              <a:rPr lang="es-ES" dirty="0">
                <a:solidFill>
                  <a:schemeClr val="tx1"/>
                </a:solidFill>
              </a:rPr>
              <a:t> },</a:t>
            </a:r>
          </a:p>
          <a:p>
            <a:pPr defTabSz="914099" fontAlgn="base">
              <a:spcBef>
                <a:spcPct val="0"/>
              </a:spcBef>
              <a:spcAft>
                <a:spcPct val="0"/>
              </a:spcAft>
            </a:pPr>
            <a:r>
              <a:rPr lang="es-ES" dirty="0">
                <a:solidFill>
                  <a:schemeClr val="tx1"/>
                </a:solidFill>
              </a:rPr>
              <a:t> "</a:t>
            </a:r>
            <a:r>
              <a:rPr lang="es-ES" dirty="0" err="1">
                <a:solidFill>
                  <a:schemeClr val="tx1"/>
                </a:solidFill>
              </a:rPr>
              <a:t>paths</a:t>
            </a:r>
            <a:r>
              <a:rPr lang="es-ES" dirty="0">
                <a:solidFill>
                  <a:schemeClr val="tx1"/>
                </a:solidFill>
              </a:rPr>
              <a:t>": {</a:t>
            </a:r>
          </a:p>
          <a:p>
            <a:pPr defTabSz="914099" fontAlgn="base">
              <a:spcBef>
                <a:spcPct val="0"/>
              </a:spcBef>
              <a:spcAft>
                <a:spcPct val="0"/>
              </a:spcAft>
            </a:pPr>
            <a:r>
              <a:rPr lang="es-ES" dirty="0">
                <a:solidFill>
                  <a:schemeClr val="tx1"/>
                </a:solidFill>
              </a:rPr>
              <a:t>   "</a:t>
            </a:r>
            <a:r>
              <a:rPr lang="es-ES" dirty="0" err="1">
                <a:solidFill>
                  <a:schemeClr val="tx1"/>
                </a:solidFill>
              </a:rPr>
              <a:t>zippedPackage</a:t>
            </a:r>
            <a:r>
              <a:rPr lang="es-ES" dirty="0">
                <a:solidFill>
                  <a:schemeClr val="tx1"/>
                </a:solidFill>
              </a:rPr>
              <a:t>": "</a:t>
            </a:r>
            <a:r>
              <a:rPr lang="es-ES" dirty="0" err="1">
                <a:solidFill>
                  <a:schemeClr val="tx1"/>
                </a:solidFill>
              </a:rPr>
              <a:t>solution</a:t>
            </a:r>
            <a:r>
              <a:rPr lang="es-ES" dirty="0">
                <a:solidFill>
                  <a:schemeClr val="tx1"/>
                </a:solidFill>
              </a:rPr>
              <a:t>/</a:t>
            </a:r>
            <a:r>
              <a:rPr lang="es-ES" dirty="0" err="1">
                <a:solidFill>
                  <a:schemeClr val="tx1"/>
                </a:solidFill>
              </a:rPr>
              <a:t>spfx-graph.sppkg</a:t>
            </a:r>
            <a:r>
              <a:rPr lang="es-ES" dirty="0">
                <a:solidFill>
                  <a:schemeClr val="tx1"/>
                </a:solidFill>
              </a:rPr>
              <a:t>"</a:t>
            </a:r>
          </a:p>
          <a:p>
            <a:pPr defTabSz="914099" fontAlgn="base">
              <a:spcBef>
                <a:spcPct val="0"/>
              </a:spcBef>
              <a:spcAft>
                <a:spcPct val="0"/>
              </a:spcAft>
            </a:pPr>
            <a:r>
              <a:rPr lang="es-ES" dirty="0">
                <a:solidFill>
                  <a:schemeClr val="tx1"/>
                </a:solidFill>
              </a:rPr>
              <a:t> }</a:t>
            </a:r>
          </a:p>
          <a:p>
            <a:pPr defTabSz="914099" fontAlgn="base">
              <a:spcBef>
                <a:spcPct val="0"/>
              </a:spcBef>
              <a:spcAft>
                <a:spcPct val="0"/>
              </a:spcAft>
            </a:pPr>
            <a:r>
              <a:rPr lang="es-ES" dirty="0">
                <a:solidFill>
                  <a:schemeClr val="tx1"/>
                </a:solidFill>
              </a:rPr>
              <a:t>}</a:t>
            </a:r>
            <a:endParaRPr lang="es-ES" sz="2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928100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45C071-946A-4416-B29E-20496B10B1C6}"/>
              </a:ext>
            </a:extLst>
          </p:cNvPr>
          <p:cNvSpPr>
            <a:spLocks noGrp="1"/>
          </p:cNvSpPr>
          <p:nvPr>
            <p:ph type="title"/>
          </p:nvPr>
        </p:nvSpPr>
        <p:spPr/>
        <p:txBody>
          <a:bodyPr/>
          <a:lstStyle/>
          <a:p>
            <a:r>
              <a:rPr lang="es-ES" dirty="0"/>
              <a:t>Administrar solicitudes de permisos</a:t>
            </a:r>
          </a:p>
        </p:txBody>
      </p:sp>
      <p:sp>
        <p:nvSpPr>
          <p:cNvPr id="3" name="Marcador de texto 2">
            <a:extLst>
              <a:ext uri="{FF2B5EF4-FFF2-40B4-BE49-F238E27FC236}">
                <a16:creationId xmlns:a16="http://schemas.microsoft.com/office/drawing/2014/main" id="{92F0B4A5-EDB9-4B5B-81B9-963ABAE9BE81}"/>
              </a:ext>
            </a:extLst>
          </p:cNvPr>
          <p:cNvSpPr>
            <a:spLocks noGrp="1"/>
          </p:cNvSpPr>
          <p:nvPr>
            <p:ph type="body" sz="quarter" idx="10"/>
          </p:nvPr>
        </p:nvSpPr>
        <p:spPr/>
        <p:txBody>
          <a:bodyPr/>
          <a:lstStyle/>
          <a:p>
            <a:endParaRPr lang="es-ES" dirty="0"/>
          </a:p>
        </p:txBody>
      </p:sp>
      <p:pic>
        <p:nvPicPr>
          <p:cNvPr id="5" name="Imagen 4">
            <a:extLst>
              <a:ext uri="{FF2B5EF4-FFF2-40B4-BE49-F238E27FC236}">
                <a16:creationId xmlns:a16="http://schemas.microsoft.com/office/drawing/2014/main" id="{E2EF0E0A-7D32-4833-8E84-3BF23331B6CB}"/>
              </a:ext>
            </a:extLst>
          </p:cNvPr>
          <p:cNvPicPr>
            <a:picLocks noChangeAspect="1"/>
          </p:cNvPicPr>
          <p:nvPr/>
        </p:nvPicPr>
        <p:blipFill>
          <a:blip r:embed="rId2"/>
          <a:stretch>
            <a:fillRect/>
          </a:stretch>
        </p:blipFill>
        <p:spPr>
          <a:xfrm>
            <a:off x="519247" y="1095556"/>
            <a:ext cx="11151917" cy="4666888"/>
          </a:xfrm>
          <a:prstGeom prst="rect">
            <a:avLst/>
          </a:prstGeom>
        </p:spPr>
      </p:pic>
      <p:sp>
        <p:nvSpPr>
          <p:cNvPr id="6" name="Rectángulo 5">
            <a:extLst>
              <a:ext uri="{FF2B5EF4-FFF2-40B4-BE49-F238E27FC236}">
                <a16:creationId xmlns:a16="http://schemas.microsoft.com/office/drawing/2014/main" id="{6005D3F7-6862-4D98-99E0-16C3913DBF6B}"/>
              </a:ext>
            </a:extLst>
          </p:cNvPr>
          <p:cNvSpPr/>
          <p:nvPr/>
        </p:nvSpPr>
        <p:spPr bwMode="auto">
          <a:xfrm>
            <a:off x="10293350" y="1174750"/>
            <a:ext cx="914400" cy="27304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27271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A4D58-220C-4E78-8BB5-C98829D4F0FF}"/>
              </a:ext>
            </a:extLst>
          </p:cNvPr>
          <p:cNvSpPr>
            <a:spLocks noGrp="1"/>
          </p:cNvSpPr>
          <p:nvPr>
            <p:ph type="title"/>
          </p:nvPr>
        </p:nvSpPr>
        <p:spPr/>
        <p:txBody>
          <a:bodyPr/>
          <a:lstStyle/>
          <a:p>
            <a:r>
              <a:rPr lang="es-ES" dirty="0"/>
              <a:t>Administrar permisos con PowerShell</a:t>
            </a:r>
          </a:p>
        </p:txBody>
      </p:sp>
      <p:sp>
        <p:nvSpPr>
          <p:cNvPr id="3" name="Marcador de texto 2">
            <a:extLst>
              <a:ext uri="{FF2B5EF4-FFF2-40B4-BE49-F238E27FC236}">
                <a16:creationId xmlns:a16="http://schemas.microsoft.com/office/drawing/2014/main" id="{2AB73B4F-9573-43CE-BD06-EF67EE80F7F7}"/>
              </a:ext>
            </a:extLst>
          </p:cNvPr>
          <p:cNvSpPr>
            <a:spLocks noGrp="1"/>
          </p:cNvSpPr>
          <p:nvPr>
            <p:ph type="body" sz="quarter" idx="10"/>
          </p:nvPr>
        </p:nvSpPr>
        <p:spPr/>
        <p:txBody>
          <a:bodyPr/>
          <a:lstStyle/>
          <a:p>
            <a:r>
              <a:rPr lang="es-ES" dirty="0"/>
              <a:t>Para </a:t>
            </a:r>
            <a:r>
              <a:rPr lang="es-ES" b="1" dirty="0"/>
              <a:t>ver todas las solicitudes de permisos pendientes</a:t>
            </a:r>
          </a:p>
          <a:p>
            <a:endParaRPr lang="es-ES" b="1" dirty="0"/>
          </a:p>
          <a:p>
            <a:r>
              <a:rPr lang="es-ES" dirty="0"/>
              <a:t>Para </a:t>
            </a:r>
            <a:r>
              <a:rPr lang="es-ES" b="1" dirty="0"/>
              <a:t>aprobar una solicitud de permiso </a:t>
            </a:r>
          </a:p>
          <a:p>
            <a:endParaRPr lang="es-ES" b="1" dirty="0"/>
          </a:p>
          <a:p>
            <a:r>
              <a:rPr lang="es-ES" dirty="0"/>
              <a:t>Para </a:t>
            </a:r>
            <a:r>
              <a:rPr lang="es-ES" b="1" dirty="0"/>
              <a:t>denegar una solicitud de permiso</a:t>
            </a:r>
            <a:r>
              <a:rPr lang="es-ES" dirty="0"/>
              <a:t> </a:t>
            </a:r>
          </a:p>
          <a:p>
            <a:endParaRPr lang="es-ES" dirty="0"/>
          </a:p>
          <a:p>
            <a:r>
              <a:rPr lang="es-ES" dirty="0"/>
              <a:t>Para </a:t>
            </a:r>
            <a:r>
              <a:rPr lang="es-ES" b="1" dirty="0"/>
              <a:t>ver los permisos que se concedieron</a:t>
            </a:r>
          </a:p>
          <a:p>
            <a:endParaRPr lang="es-ES" b="1" dirty="0"/>
          </a:p>
          <a:p>
            <a:r>
              <a:rPr lang="es-ES" dirty="0"/>
              <a:t>Para </a:t>
            </a:r>
            <a:r>
              <a:rPr lang="es-ES" b="1" dirty="0"/>
              <a:t>revocar un permiso</a:t>
            </a:r>
            <a:endParaRPr lang="es-ES" dirty="0"/>
          </a:p>
        </p:txBody>
      </p:sp>
      <p:sp>
        <p:nvSpPr>
          <p:cNvPr id="4" name="Rectángulo 3">
            <a:extLst>
              <a:ext uri="{FF2B5EF4-FFF2-40B4-BE49-F238E27FC236}">
                <a16:creationId xmlns:a16="http://schemas.microsoft.com/office/drawing/2014/main" id="{23B84BB0-AB39-420F-9028-AE62BF0392CD}"/>
              </a:ext>
            </a:extLst>
          </p:cNvPr>
          <p:cNvSpPr/>
          <p:nvPr/>
        </p:nvSpPr>
        <p:spPr bwMode="auto">
          <a:xfrm>
            <a:off x="519247" y="1892300"/>
            <a:ext cx="11151917" cy="4699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s-ES" dirty="0" err="1">
                <a:solidFill>
                  <a:schemeClr val="tx1"/>
                </a:solidFill>
              </a:rPr>
              <a:t>Get-SPOTenantServicePrincipalPermissionRequests</a:t>
            </a:r>
            <a:endParaRPr lang="es-ES" sz="2200" dirty="0">
              <a:solidFill>
                <a:schemeClr val="tx1"/>
              </a:solidFill>
              <a:ea typeface="Segoe UI" pitchFamily="34" charset="0"/>
              <a:cs typeface="Segoe UI" pitchFamily="34" charset="0"/>
            </a:endParaRPr>
          </a:p>
        </p:txBody>
      </p:sp>
      <p:sp>
        <p:nvSpPr>
          <p:cNvPr id="5" name="Rectángulo 4">
            <a:extLst>
              <a:ext uri="{FF2B5EF4-FFF2-40B4-BE49-F238E27FC236}">
                <a16:creationId xmlns:a16="http://schemas.microsoft.com/office/drawing/2014/main" id="{F322707D-5547-4A29-B269-118C7D96D707}"/>
              </a:ext>
            </a:extLst>
          </p:cNvPr>
          <p:cNvSpPr/>
          <p:nvPr/>
        </p:nvSpPr>
        <p:spPr bwMode="auto">
          <a:xfrm>
            <a:off x="519247" y="2871600"/>
            <a:ext cx="11151917" cy="4699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s-ES" dirty="0" err="1">
                <a:solidFill>
                  <a:schemeClr val="tx1"/>
                </a:solidFill>
              </a:rPr>
              <a:t>Approve-SPOTenantServicePrincipalPermissionRequest</a:t>
            </a:r>
            <a:r>
              <a:rPr lang="es-ES" dirty="0">
                <a:solidFill>
                  <a:schemeClr val="tx1"/>
                </a:solidFill>
              </a:rPr>
              <a:t> -</a:t>
            </a:r>
            <a:r>
              <a:rPr lang="es-ES" dirty="0" err="1">
                <a:solidFill>
                  <a:schemeClr val="tx1"/>
                </a:solidFill>
              </a:rPr>
              <a:t>RequestId</a:t>
            </a:r>
            <a:r>
              <a:rPr lang="es-ES" dirty="0">
                <a:solidFill>
                  <a:schemeClr val="tx1"/>
                </a:solidFill>
              </a:rPr>
              <a:t> &lt;</a:t>
            </a:r>
            <a:r>
              <a:rPr lang="es-ES" dirty="0" err="1">
                <a:solidFill>
                  <a:schemeClr val="tx1"/>
                </a:solidFill>
              </a:rPr>
              <a:t>Guid</a:t>
            </a:r>
            <a:r>
              <a:rPr lang="es-ES" dirty="0">
                <a:solidFill>
                  <a:schemeClr val="tx1"/>
                </a:solidFill>
              </a:rPr>
              <a:t>&gt;</a:t>
            </a:r>
            <a:endParaRPr lang="es-ES" sz="2200" dirty="0">
              <a:solidFill>
                <a:schemeClr val="tx1"/>
              </a:solidFill>
              <a:ea typeface="Segoe UI" pitchFamily="34" charset="0"/>
              <a:cs typeface="Segoe UI" pitchFamily="34" charset="0"/>
            </a:endParaRPr>
          </a:p>
        </p:txBody>
      </p:sp>
      <p:sp>
        <p:nvSpPr>
          <p:cNvPr id="6" name="Rectángulo 5">
            <a:extLst>
              <a:ext uri="{FF2B5EF4-FFF2-40B4-BE49-F238E27FC236}">
                <a16:creationId xmlns:a16="http://schemas.microsoft.com/office/drawing/2014/main" id="{0F3682FD-7D1C-4741-9453-DE383A272A8E}"/>
              </a:ext>
            </a:extLst>
          </p:cNvPr>
          <p:cNvSpPr/>
          <p:nvPr/>
        </p:nvSpPr>
        <p:spPr bwMode="auto">
          <a:xfrm>
            <a:off x="519246" y="3935936"/>
            <a:ext cx="11151917" cy="4699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s-ES" dirty="0" err="1">
                <a:solidFill>
                  <a:schemeClr val="tx1"/>
                </a:solidFill>
              </a:rPr>
              <a:t>Deny-SPOTenantServicePrincipalPermissionRequest</a:t>
            </a:r>
            <a:r>
              <a:rPr lang="es-ES" dirty="0">
                <a:solidFill>
                  <a:schemeClr val="tx1"/>
                </a:solidFill>
              </a:rPr>
              <a:t> -</a:t>
            </a:r>
            <a:r>
              <a:rPr lang="es-ES" dirty="0" err="1">
                <a:solidFill>
                  <a:schemeClr val="tx1"/>
                </a:solidFill>
              </a:rPr>
              <a:t>RequestId</a:t>
            </a:r>
            <a:r>
              <a:rPr lang="es-ES" dirty="0">
                <a:solidFill>
                  <a:schemeClr val="tx1"/>
                </a:solidFill>
              </a:rPr>
              <a:t> &lt;</a:t>
            </a:r>
            <a:r>
              <a:rPr lang="es-ES" dirty="0" err="1">
                <a:solidFill>
                  <a:schemeClr val="tx1"/>
                </a:solidFill>
              </a:rPr>
              <a:t>Guid</a:t>
            </a:r>
            <a:r>
              <a:rPr lang="es-ES" dirty="0">
                <a:solidFill>
                  <a:schemeClr val="tx1"/>
                </a:solidFill>
              </a:rPr>
              <a:t>&gt;</a:t>
            </a:r>
            <a:endParaRPr lang="es-ES" sz="2200" dirty="0">
              <a:solidFill>
                <a:schemeClr val="tx1"/>
              </a:solidFill>
              <a:ea typeface="Segoe UI" pitchFamily="34" charset="0"/>
              <a:cs typeface="Segoe UI" pitchFamily="34" charset="0"/>
            </a:endParaRPr>
          </a:p>
        </p:txBody>
      </p:sp>
      <p:sp>
        <p:nvSpPr>
          <p:cNvPr id="7" name="Rectángulo 6">
            <a:extLst>
              <a:ext uri="{FF2B5EF4-FFF2-40B4-BE49-F238E27FC236}">
                <a16:creationId xmlns:a16="http://schemas.microsoft.com/office/drawing/2014/main" id="{BB0887BB-0919-4717-9443-69237139CA14}"/>
              </a:ext>
            </a:extLst>
          </p:cNvPr>
          <p:cNvSpPr/>
          <p:nvPr/>
        </p:nvSpPr>
        <p:spPr bwMode="auto">
          <a:xfrm>
            <a:off x="519245" y="4915236"/>
            <a:ext cx="11151917" cy="4699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s-ES" dirty="0" err="1">
                <a:solidFill>
                  <a:schemeClr val="tx1"/>
                </a:solidFill>
              </a:rPr>
              <a:t>Get-SPOTenantServicePrincipalPermissionGrants</a:t>
            </a:r>
            <a:endParaRPr lang="es-ES" sz="2200" dirty="0">
              <a:solidFill>
                <a:schemeClr val="tx1"/>
              </a:solidFill>
              <a:ea typeface="Segoe UI" pitchFamily="34" charset="0"/>
              <a:cs typeface="Segoe UI" pitchFamily="34" charset="0"/>
            </a:endParaRPr>
          </a:p>
        </p:txBody>
      </p:sp>
      <p:sp>
        <p:nvSpPr>
          <p:cNvPr id="8" name="Rectángulo 7">
            <a:extLst>
              <a:ext uri="{FF2B5EF4-FFF2-40B4-BE49-F238E27FC236}">
                <a16:creationId xmlns:a16="http://schemas.microsoft.com/office/drawing/2014/main" id="{AA0F4C0E-06BE-4E18-A781-704000755F3A}"/>
              </a:ext>
            </a:extLst>
          </p:cNvPr>
          <p:cNvSpPr/>
          <p:nvPr/>
        </p:nvSpPr>
        <p:spPr bwMode="auto">
          <a:xfrm>
            <a:off x="519244" y="5894536"/>
            <a:ext cx="11151917" cy="4699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s-ES" dirty="0" err="1">
                <a:solidFill>
                  <a:schemeClr val="tx1"/>
                </a:solidFill>
              </a:rPr>
              <a:t>Revoke-SPOTenantServicePrincipalPermission</a:t>
            </a:r>
            <a:r>
              <a:rPr lang="es-ES" dirty="0">
                <a:solidFill>
                  <a:schemeClr val="tx1"/>
                </a:solidFill>
              </a:rPr>
              <a:t> -</a:t>
            </a:r>
            <a:r>
              <a:rPr lang="es-ES" dirty="0" err="1">
                <a:solidFill>
                  <a:schemeClr val="tx1"/>
                </a:solidFill>
              </a:rPr>
              <a:t>ObjectId</a:t>
            </a:r>
            <a:r>
              <a:rPr lang="es-ES" dirty="0">
                <a:solidFill>
                  <a:schemeClr val="tx1"/>
                </a:solidFill>
              </a:rPr>
              <a:t> &lt;</a:t>
            </a:r>
            <a:r>
              <a:rPr lang="es-ES" dirty="0" err="1">
                <a:solidFill>
                  <a:schemeClr val="tx1"/>
                </a:solidFill>
              </a:rPr>
              <a:t>String</a:t>
            </a:r>
            <a:r>
              <a:rPr lang="es-ES" dirty="0">
                <a:solidFill>
                  <a:schemeClr val="tx1"/>
                </a:solidFill>
              </a:rPr>
              <a:t>&gt;</a:t>
            </a:r>
            <a:endParaRPr lang="es-ES" sz="2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870910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74E11D-5591-4198-AD91-726146FA9BD8}"/>
              </a:ext>
            </a:extLst>
          </p:cNvPr>
          <p:cNvSpPr>
            <a:spLocks noGrp="1"/>
          </p:cNvSpPr>
          <p:nvPr>
            <p:ph type="title"/>
          </p:nvPr>
        </p:nvSpPr>
        <p:spPr/>
        <p:txBody>
          <a:bodyPr/>
          <a:lstStyle/>
          <a:p>
            <a:r>
              <a:rPr lang="es-ES" dirty="0" err="1"/>
              <a:t>MSGraphClient</a:t>
            </a:r>
            <a:r>
              <a:rPr lang="es-ES" dirty="0"/>
              <a:t> para conectarse a Microsoft </a:t>
            </a:r>
            <a:r>
              <a:rPr lang="es-ES" dirty="0" err="1"/>
              <a:t>Graph</a:t>
            </a:r>
            <a:endParaRPr lang="es-ES" dirty="0"/>
          </a:p>
        </p:txBody>
      </p:sp>
    </p:spTree>
    <p:extLst>
      <p:ext uri="{BB962C8B-B14F-4D97-AF65-F5344CB8AC3E}">
        <p14:creationId xmlns:p14="http://schemas.microsoft.com/office/powerpoint/2010/main" val="206891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AadHttpClient</a:t>
            </a:r>
            <a:r>
              <a:rPr lang="es-ES" dirty="0"/>
              <a:t> vs </a:t>
            </a:r>
            <a:r>
              <a:rPr lang="es-ES" dirty="0" err="1"/>
              <a:t>MSGraphClient</a:t>
            </a:r>
            <a:endParaRPr lang="en-US" dirty="0"/>
          </a:p>
        </p:txBody>
      </p:sp>
      <p:sp>
        <p:nvSpPr>
          <p:cNvPr id="3" name="Marcador de texto 2"/>
          <p:cNvSpPr>
            <a:spLocks noGrp="1"/>
          </p:cNvSpPr>
          <p:nvPr>
            <p:ph type="body" sz="quarter" idx="10"/>
          </p:nvPr>
        </p:nvSpPr>
        <p:spPr>
          <a:xfrm>
            <a:off x="520836" y="1447801"/>
            <a:ext cx="5396365" cy="748154"/>
          </a:xfrm>
        </p:spPr>
        <p:txBody>
          <a:bodyPr/>
          <a:lstStyle/>
          <a:p>
            <a:r>
              <a:rPr lang="es-ES" dirty="0"/>
              <a:t>Puede usarlo para usar Microsoft Graph o cualquier otra API REST</a:t>
            </a:r>
            <a:endParaRPr lang="en-US" dirty="0"/>
          </a:p>
        </p:txBody>
      </p:sp>
      <p:sp>
        <p:nvSpPr>
          <p:cNvPr id="4" name="Marcador de texto 3"/>
          <p:cNvSpPr>
            <a:spLocks noGrp="1"/>
          </p:cNvSpPr>
          <p:nvPr>
            <p:ph type="body" sz="quarter" idx="11"/>
          </p:nvPr>
        </p:nvSpPr>
        <p:spPr>
          <a:xfrm>
            <a:off x="6279563" y="1447801"/>
            <a:ext cx="5396365" cy="2475293"/>
          </a:xfrm>
        </p:spPr>
        <p:txBody>
          <a:bodyPr/>
          <a:lstStyle/>
          <a:p>
            <a:r>
              <a:rPr lang="es-ES" dirty="0"/>
              <a:t>Solo puede usarse con Microsoft </a:t>
            </a:r>
            <a:r>
              <a:rPr lang="es-ES" dirty="0" err="1"/>
              <a:t>Graph</a:t>
            </a:r>
            <a:endParaRPr lang="es-ES" dirty="0"/>
          </a:p>
          <a:p>
            <a:r>
              <a:rPr lang="es-ES" dirty="0"/>
              <a:t>De forma interna, usa el objeto de cliente </a:t>
            </a:r>
            <a:r>
              <a:rPr lang="es-ES" b="1" dirty="0" err="1"/>
              <a:t>AadHttpClient</a:t>
            </a:r>
            <a:endParaRPr lang="es-ES" b="1" dirty="0"/>
          </a:p>
          <a:p>
            <a:r>
              <a:rPr lang="es-ES" dirty="0"/>
              <a:t>Admite la sintaxis fluida del SDK de Microsoft Graph</a:t>
            </a:r>
            <a:endParaRPr lang="en-US" dirty="0"/>
          </a:p>
        </p:txBody>
      </p:sp>
    </p:spTree>
    <p:extLst>
      <p:ext uri="{BB962C8B-B14F-4D97-AF65-F5344CB8AC3E}">
        <p14:creationId xmlns:p14="http://schemas.microsoft.com/office/powerpoint/2010/main" val="1691606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DA0806B-3768-4F68-BFCF-D9DC7CEAA056}"/>
              </a:ext>
            </a:extLst>
          </p:cNvPr>
          <p:cNvSpPr>
            <a:spLocks noGrp="1"/>
          </p:cNvSpPr>
          <p:nvPr>
            <p:ph type="body" sz="quarter" idx="10"/>
          </p:nvPr>
        </p:nvSpPr>
        <p:spPr>
          <a:xfrm>
            <a:off x="50800" y="1447799"/>
            <a:ext cx="11620365" cy="1975926"/>
          </a:xfrm>
        </p:spPr>
        <p:txBody>
          <a:bodyPr/>
          <a:lstStyle/>
          <a:p>
            <a:r>
              <a:rPr lang="es-ES" sz="1600" dirty="0" err="1">
                <a:solidFill>
                  <a:srgbClr val="0101FD"/>
                </a:solidFill>
                <a:latin typeface="Consolas" panose="020B0609020204030204" pitchFamily="49" charset="0"/>
              </a:rPr>
              <a:t>const</a:t>
            </a:r>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aadClient</a:t>
            </a:r>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AadHttpClient</a:t>
            </a:r>
            <a:r>
              <a:rPr lang="es-ES" sz="1600" dirty="0">
                <a:solidFill>
                  <a:srgbClr val="000000"/>
                </a:solidFill>
                <a:latin typeface="Consolas" panose="020B0609020204030204" pitchFamily="49" charset="0"/>
              </a:rPr>
              <a:t> = </a:t>
            </a:r>
            <a:r>
              <a:rPr lang="es-ES" sz="1600" dirty="0">
                <a:solidFill>
                  <a:srgbClr val="0101FD"/>
                </a:solidFill>
                <a:latin typeface="Consolas" panose="020B0609020204030204" pitchFamily="49" charset="0"/>
              </a:rPr>
              <a:t>new</a:t>
            </a:r>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AadHttpClient</a:t>
            </a:r>
            <a:r>
              <a:rPr lang="es-ES" sz="1600" dirty="0">
                <a:solidFill>
                  <a:srgbClr val="000000"/>
                </a:solidFill>
                <a:latin typeface="Consolas" panose="020B0609020204030204" pitchFamily="49" charset="0"/>
              </a:rPr>
              <a:t>( </a:t>
            </a:r>
            <a:r>
              <a:rPr lang="es-ES" sz="1600" dirty="0" err="1">
                <a:solidFill>
                  <a:srgbClr val="0101FD"/>
                </a:solidFill>
                <a:latin typeface="Consolas" panose="020B0609020204030204" pitchFamily="49" charset="0"/>
              </a:rPr>
              <a:t>this</a:t>
            </a:r>
            <a:r>
              <a:rPr lang="es-ES" sz="1600" dirty="0" err="1">
                <a:solidFill>
                  <a:srgbClr val="000000"/>
                </a:solidFill>
                <a:latin typeface="Consolas" panose="020B0609020204030204" pitchFamily="49" charset="0"/>
              </a:rPr>
              <a:t>.props.context.serviceScope</a:t>
            </a:r>
            <a:r>
              <a:rPr lang="es-ES" sz="1600" dirty="0">
                <a:solidFill>
                  <a:srgbClr val="000000"/>
                </a:solidFill>
                <a:latin typeface="Consolas" panose="020B0609020204030204" pitchFamily="49" charset="0"/>
              </a:rPr>
              <a:t>, </a:t>
            </a:r>
            <a:r>
              <a:rPr lang="es-ES" sz="1600" dirty="0">
                <a:solidFill>
                  <a:srgbClr val="A31515"/>
                </a:solidFill>
                <a:latin typeface="Consolas" panose="020B0609020204030204" pitchFamily="49" charset="0"/>
              </a:rPr>
              <a:t>"https://graph.microsoft.com"</a:t>
            </a:r>
            <a:r>
              <a:rPr lang="es-ES" sz="1600" dirty="0">
                <a:solidFill>
                  <a:srgbClr val="000000"/>
                </a:solidFill>
                <a:latin typeface="Consolas" panose="020B0609020204030204" pitchFamily="49" charset="0"/>
              </a:rPr>
              <a:t> ); </a:t>
            </a:r>
          </a:p>
          <a:p>
            <a:pPr>
              <a:lnSpc>
                <a:spcPct val="100000"/>
              </a:lnSpc>
            </a:pPr>
            <a:r>
              <a:rPr lang="es-ES" sz="1600" dirty="0" err="1">
                <a:solidFill>
                  <a:srgbClr val="000000"/>
                </a:solidFill>
                <a:latin typeface="Consolas" panose="020B0609020204030204" pitchFamily="49" charset="0"/>
              </a:rPr>
              <a:t>aadClient</a:t>
            </a:r>
            <a:endParaRPr lang="es-ES" sz="1600" dirty="0">
              <a:solidFill>
                <a:srgbClr val="000000"/>
              </a:solidFill>
              <a:latin typeface="Consolas" panose="020B0609020204030204" pitchFamily="49" charset="0"/>
            </a:endParaRPr>
          </a:p>
          <a:p>
            <a:pPr>
              <a:lnSpc>
                <a:spcPct val="100000"/>
              </a:lnSpc>
            </a:pPr>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get</a:t>
            </a:r>
            <a:r>
              <a:rPr lang="es-ES" sz="1600" dirty="0">
                <a:solidFill>
                  <a:srgbClr val="000000"/>
                </a:solidFill>
                <a:latin typeface="Consolas" panose="020B0609020204030204" pitchFamily="49" charset="0"/>
              </a:rPr>
              <a:t>( </a:t>
            </a:r>
            <a:r>
              <a:rPr lang="es-ES" sz="1600" dirty="0">
                <a:solidFill>
                  <a:srgbClr val="A31515"/>
                </a:solidFill>
                <a:latin typeface="Consolas" panose="020B0609020204030204" pitchFamily="49" charset="0"/>
              </a:rPr>
              <a:t>`https://graph.microsoft.com/v1.0/</a:t>
            </a:r>
            <a:r>
              <a:rPr lang="es-ES" sz="1600" dirty="0" err="1">
                <a:solidFill>
                  <a:srgbClr val="A31515"/>
                </a:solidFill>
                <a:latin typeface="Consolas" panose="020B0609020204030204" pitchFamily="49" charset="0"/>
              </a:rPr>
              <a:t>users</a:t>
            </a:r>
            <a:r>
              <a:rPr lang="es-ES" sz="1600" dirty="0">
                <a:solidFill>
                  <a:srgbClr val="A31515"/>
                </a:solidFill>
                <a:latin typeface="Consolas" panose="020B0609020204030204" pitchFamily="49" charset="0"/>
              </a:rPr>
              <a:t>?$</a:t>
            </a:r>
            <a:r>
              <a:rPr lang="es-ES" sz="1600" dirty="0" err="1">
                <a:solidFill>
                  <a:srgbClr val="A31515"/>
                </a:solidFill>
                <a:latin typeface="Consolas" panose="020B0609020204030204" pitchFamily="49" charset="0"/>
              </a:rPr>
              <a:t>select</a:t>
            </a:r>
            <a:r>
              <a:rPr lang="es-ES" sz="1600" dirty="0">
                <a:solidFill>
                  <a:srgbClr val="A31515"/>
                </a:solidFill>
                <a:latin typeface="Consolas" panose="020B0609020204030204" pitchFamily="49" charset="0"/>
              </a:rPr>
              <a:t>=</a:t>
            </a:r>
            <a:r>
              <a:rPr lang="es-ES" sz="1600" dirty="0" err="1">
                <a:solidFill>
                  <a:srgbClr val="A31515"/>
                </a:solidFill>
                <a:latin typeface="Consolas" panose="020B0609020204030204" pitchFamily="49" charset="0"/>
              </a:rPr>
              <a:t>displayName,mail,userPrincipalName</a:t>
            </a:r>
            <a:r>
              <a:rPr lang="es-ES" sz="1600" dirty="0">
                <a:solidFill>
                  <a:srgbClr val="A31515"/>
                </a:solidFill>
                <a:latin typeface="Consolas" panose="020B0609020204030204" pitchFamily="49" charset="0"/>
              </a:rPr>
              <a:t>&amp;$</a:t>
            </a:r>
            <a:r>
              <a:rPr lang="es-ES" sz="1600" dirty="0" err="1">
                <a:solidFill>
                  <a:srgbClr val="A31515"/>
                </a:solidFill>
                <a:latin typeface="Consolas" panose="020B0609020204030204" pitchFamily="49" charset="0"/>
              </a:rPr>
              <a:t>filter</a:t>
            </a:r>
            <a:r>
              <a:rPr lang="es-ES" sz="1600" dirty="0">
                <a:solidFill>
                  <a:srgbClr val="A31515"/>
                </a:solidFill>
                <a:latin typeface="Consolas" panose="020B0609020204030204" pitchFamily="49" charset="0"/>
              </a:rPr>
              <a:t>=(givenName%20eq%20'${escape(</a:t>
            </a:r>
            <a:r>
              <a:rPr lang="es-ES" sz="1600" dirty="0" err="1">
                <a:solidFill>
                  <a:srgbClr val="A31515"/>
                </a:solidFill>
                <a:latin typeface="Consolas" panose="020B0609020204030204" pitchFamily="49" charset="0"/>
              </a:rPr>
              <a:t>this.state.searchFor</a:t>
            </a:r>
            <a:r>
              <a:rPr lang="es-ES" sz="1600" dirty="0">
                <a:solidFill>
                  <a:srgbClr val="A31515"/>
                </a:solidFill>
                <a:latin typeface="Consolas" panose="020B0609020204030204" pitchFamily="49" charset="0"/>
              </a:rPr>
              <a:t>)}')%20or%20(surname%20eq%20'${escape(</a:t>
            </a:r>
            <a:r>
              <a:rPr lang="es-ES" sz="1600" dirty="0" err="1">
                <a:solidFill>
                  <a:srgbClr val="A31515"/>
                </a:solidFill>
                <a:latin typeface="Consolas" panose="020B0609020204030204" pitchFamily="49" charset="0"/>
              </a:rPr>
              <a:t>this.state.searchFor</a:t>
            </a:r>
            <a:r>
              <a:rPr lang="es-ES" sz="1600" dirty="0">
                <a:solidFill>
                  <a:srgbClr val="A31515"/>
                </a:solidFill>
                <a:latin typeface="Consolas" panose="020B0609020204030204" pitchFamily="49" charset="0"/>
              </a:rPr>
              <a:t>)}')%20or%20(displayName%20eq%20'${escape(</a:t>
            </a:r>
            <a:r>
              <a:rPr lang="es-ES" sz="1600" dirty="0" err="1">
                <a:solidFill>
                  <a:srgbClr val="A31515"/>
                </a:solidFill>
                <a:latin typeface="Consolas" panose="020B0609020204030204" pitchFamily="49" charset="0"/>
              </a:rPr>
              <a:t>this.state.searchFor</a:t>
            </a:r>
            <a:r>
              <a:rPr lang="es-ES" sz="1600" dirty="0">
                <a:solidFill>
                  <a:srgbClr val="A31515"/>
                </a:solidFill>
                <a:latin typeface="Consolas" panose="020B0609020204030204" pitchFamily="49" charset="0"/>
              </a:rPr>
              <a:t>)}')`</a:t>
            </a:r>
            <a:r>
              <a:rPr lang="es-ES" sz="1600" dirty="0">
                <a:solidFill>
                  <a:srgbClr val="000000"/>
                </a:solidFill>
                <a:latin typeface="Consolas" panose="020B0609020204030204" pitchFamily="49" charset="0"/>
              </a:rPr>
              <a:t>, </a:t>
            </a:r>
          </a:p>
          <a:p>
            <a:pPr>
              <a:lnSpc>
                <a:spcPct val="100000"/>
              </a:lnSpc>
            </a:pPr>
            <a:r>
              <a:rPr lang="es-ES" sz="1600" dirty="0">
                <a:solidFill>
                  <a:srgbClr val="000000"/>
                </a:solidFill>
                <a:latin typeface="Consolas" panose="020B0609020204030204" pitchFamily="49" charset="0"/>
              </a:rPr>
              <a:t>		AadHttpClient.configurations.v1 ) </a:t>
            </a:r>
          </a:p>
          <a:p>
            <a:pPr>
              <a:lnSpc>
                <a:spcPct val="100000"/>
              </a:lnSpc>
            </a:pPr>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then</a:t>
            </a:r>
            <a:r>
              <a:rPr lang="es-ES" sz="1600" dirty="0">
                <a:solidFill>
                  <a:srgbClr val="000000"/>
                </a:solidFill>
                <a:latin typeface="Consolas" panose="020B0609020204030204" pitchFamily="49" charset="0"/>
              </a:rPr>
              <a:t>(response =&gt; { </a:t>
            </a:r>
            <a:r>
              <a:rPr lang="es-ES" sz="1600" dirty="0" err="1">
                <a:solidFill>
                  <a:srgbClr val="0101FD"/>
                </a:solidFill>
                <a:latin typeface="Consolas" panose="020B0609020204030204" pitchFamily="49" charset="0"/>
              </a:rPr>
              <a:t>return</a:t>
            </a:r>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response.json</a:t>
            </a:r>
            <a:r>
              <a:rPr lang="es-ES" sz="1600" dirty="0">
                <a:solidFill>
                  <a:srgbClr val="000000"/>
                </a:solidFill>
                <a:latin typeface="Consolas" panose="020B0609020204030204" pitchFamily="49" charset="0"/>
              </a:rPr>
              <a:t>(); }) </a:t>
            </a:r>
          </a:p>
          <a:p>
            <a:pPr>
              <a:lnSpc>
                <a:spcPct val="100000"/>
              </a:lnSpc>
            </a:pPr>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then</a:t>
            </a:r>
            <a:r>
              <a:rPr lang="es-ES" sz="1600" dirty="0">
                <a:solidFill>
                  <a:srgbClr val="000000"/>
                </a:solidFill>
                <a:latin typeface="Consolas" panose="020B0609020204030204" pitchFamily="49" charset="0"/>
              </a:rPr>
              <a:t>(</a:t>
            </a:r>
            <a:r>
              <a:rPr lang="es-ES" sz="1600" dirty="0" err="1">
                <a:solidFill>
                  <a:srgbClr val="000000"/>
                </a:solidFill>
                <a:latin typeface="Consolas" panose="020B0609020204030204" pitchFamily="49" charset="0"/>
              </a:rPr>
              <a:t>json</a:t>
            </a:r>
            <a:r>
              <a:rPr lang="es-ES" sz="1600" dirty="0">
                <a:solidFill>
                  <a:srgbClr val="000000"/>
                </a:solidFill>
                <a:latin typeface="Consolas" panose="020B0609020204030204" pitchFamily="49" charset="0"/>
              </a:rPr>
              <a:t> =&gt; {…}</a:t>
            </a:r>
            <a:endParaRPr lang="es-ES" sz="1600" dirty="0"/>
          </a:p>
        </p:txBody>
      </p:sp>
      <p:sp>
        <p:nvSpPr>
          <p:cNvPr id="3" name="Título 2">
            <a:extLst>
              <a:ext uri="{FF2B5EF4-FFF2-40B4-BE49-F238E27FC236}">
                <a16:creationId xmlns:a16="http://schemas.microsoft.com/office/drawing/2014/main" id="{905289F6-522E-4551-B3BE-DF03A7650331}"/>
              </a:ext>
            </a:extLst>
          </p:cNvPr>
          <p:cNvSpPr>
            <a:spLocks noGrp="1"/>
          </p:cNvSpPr>
          <p:nvPr>
            <p:ph type="title"/>
          </p:nvPr>
        </p:nvSpPr>
        <p:spPr/>
        <p:txBody>
          <a:bodyPr/>
          <a:lstStyle/>
          <a:p>
            <a:r>
              <a:rPr lang="es-ES" dirty="0"/>
              <a:t>Llamando a </a:t>
            </a:r>
            <a:r>
              <a:rPr lang="es-ES" dirty="0" err="1"/>
              <a:t>Graph</a:t>
            </a:r>
            <a:r>
              <a:rPr lang="es-ES" dirty="0"/>
              <a:t> con </a:t>
            </a:r>
            <a:r>
              <a:rPr lang="es-ES" dirty="0" err="1"/>
              <a:t>AadHttpClient</a:t>
            </a:r>
            <a:endParaRPr lang="es-ES" dirty="0"/>
          </a:p>
        </p:txBody>
      </p:sp>
    </p:spTree>
    <p:extLst>
      <p:ext uri="{BB962C8B-B14F-4D97-AF65-F5344CB8AC3E}">
        <p14:creationId xmlns:p14="http://schemas.microsoft.com/office/powerpoint/2010/main" val="2907388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DA0806B-3768-4F68-BFCF-D9DC7CEAA056}"/>
              </a:ext>
            </a:extLst>
          </p:cNvPr>
          <p:cNvSpPr>
            <a:spLocks noGrp="1"/>
          </p:cNvSpPr>
          <p:nvPr>
            <p:ph type="body" sz="quarter" idx="10"/>
          </p:nvPr>
        </p:nvSpPr>
        <p:spPr>
          <a:xfrm>
            <a:off x="50800" y="1447799"/>
            <a:ext cx="11620365" cy="1975926"/>
          </a:xfrm>
        </p:spPr>
        <p:txBody>
          <a:bodyPr/>
          <a:lstStyle/>
          <a:p>
            <a:r>
              <a:rPr lang="es-ES" sz="1600" dirty="0" err="1">
                <a:solidFill>
                  <a:srgbClr val="0101FD"/>
                </a:solidFill>
                <a:latin typeface="Consolas" panose="020B0609020204030204" pitchFamily="49" charset="0"/>
              </a:rPr>
              <a:t>const</a:t>
            </a:r>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graphClient</a:t>
            </a:r>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MSGraphClient</a:t>
            </a:r>
            <a:r>
              <a:rPr lang="es-ES" sz="1600" dirty="0">
                <a:solidFill>
                  <a:srgbClr val="000000"/>
                </a:solidFill>
                <a:latin typeface="Consolas" panose="020B0609020204030204" pitchFamily="49" charset="0"/>
              </a:rPr>
              <a:t> = </a:t>
            </a:r>
            <a:r>
              <a:rPr lang="es-ES" sz="1600" dirty="0" err="1">
                <a:solidFill>
                  <a:srgbClr val="0101FD"/>
                </a:solidFill>
                <a:latin typeface="Consolas" panose="020B0609020204030204" pitchFamily="49" charset="0"/>
              </a:rPr>
              <a:t>this</a:t>
            </a:r>
            <a:r>
              <a:rPr lang="es-ES" sz="1600" dirty="0" err="1">
                <a:solidFill>
                  <a:srgbClr val="000000"/>
                </a:solidFill>
                <a:latin typeface="Consolas" panose="020B0609020204030204" pitchFamily="49" charset="0"/>
              </a:rPr>
              <a:t>.props.context.serviceScope.consume</a:t>
            </a:r>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MSGraphClient.serviceKey</a:t>
            </a:r>
            <a:r>
              <a:rPr lang="es-ES" sz="1600" dirty="0">
                <a:solidFill>
                  <a:srgbClr val="000000"/>
                </a:solidFill>
                <a:latin typeface="Consolas" panose="020B0609020204030204" pitchFamily="49" charset="0"/>
              </a:rPr>
              <a:t> );</a:t>
            </a:r>
          </a:p>
          <a:p>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graphClient</a:t>
            </a:r>
            <a:r>
              <a:rPr lang="es-ES" sz="1600" dirty="0">
                <a:solidFill>
                  <a:srgbClr val="000000"/>
                </a:solidFill>
                <a:latin typeface="Consolas" panose="020B0609020204030204" pitchFamily="49" charset="0"/>
              </a:rPr>
              <a:t> </a:t>
            </a:r>
          </a:p>
          <a:p>
            <a:r>
              <a:rPr lang="es-ES" sz="1600" dirty="0">
                <a:solidFill>
                  <a:srgbClr val="000000"/>
                </a:solidFill>
                <a:latin typeface="Consolas" panose="020B0609020204030204" pitchFamily="49" charset="0"/>
              </a:rPr>
              <a:t>	.api(</a:t>
            </a:r>
            <a:r>
              <a:rPr lang="es-ES" sz="1600" dirty="0">
                <a:solidFill>
                  <a:srgbClr val="A31515"/>
                </a:solidFill>
                <a:latin typeface="Consolas" panose="020B0609020204030204" pitchFamily="49" charset="0"/>
              </a:rPr>
              <a:t>"</a:t>
            </a:r>
            <a:r>
              <a:rPr lang="es-ES" sz="1600" dirty="0" err="1">
                <a:solidFill>
                  <a:srgbClr val="A31515"/>
                </a:solidFill>
                <a:latin typeface="Consolas" panose="020B0609020204030204" pitchFamily="49" charset="0"/>
              </a:rPr>
              <a:t>users</a:t>
            </a:r>
            <a:r>
              <a:rPr lang="es-ES" sz="1600" dirty="0">
                <a:solidFill>
                  <a:srgbClr val="A31515"/>
                </a:solidFill>
                <a:latin typeface="Consolas" panose="020B0609020204030204" pitchFamily="49" charset="0"/>
              </a:rPr>
              <a:t>"</a:t>
            </a:r>
            <a:r>
              <a:rPr lang="es-ES" sz="1600" dirty="0">
                <a:solidFill>
                  <a:srgbClr val="000000"/>
                </a:solidFill>
                <a:latin typeface="Consolas" panose="020B0609020204030204" pitchFamily="49" charset="0"/>
              </a:rPr>
              <a:t>) </a:t>
            </a:r>
          </a:p>
          <a:p>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version</a:t>
            </a:r>
            <a:r>
              <a:rPr lang="es-ES" sz="1600" dirty="0">
                <a:solidFill>
                  <a:srgbClr val="000000"/>
                </a:solidFill>
                <a:latin typeface="Consolas" panose="020B0609020204030204" pitchFamily="49" charset="0"/>
              </a:rPr>
              <a:t>(</a:t>
            </a:r>
            <a:r>
              <a:rPr lang="es-ES" sz="1600" dirty="0">
                <a:solidFill>
                  <a:srgbClr val="A31515"/>
                </a:solidFill>
                <a:latin typeface="Consolas" panose="020B0609020204030204" pitchFamily="49" charset="0"/>
              </a:rPr>
              <a:t>"v1.0"</a:t>
            </a:r>
            <a:r>
              <a:rPr lang="es-ES" sz="1600" dirty="0">
                <a:solidFill>
                  <a:srgbClr val="000000"/>
                </a:solidFill>
                <a:latin typeface="Consolas" panose="020B0609020204030204" pitchFamily="49" charset="0"/>
              </a:rPr>
              <a:t>) </a:t>
            </a:r>
          </a:p>
          <a:p>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select</a:t>
            </a:r>
            <a:r>
              <a:rPr lang="es-ES" sz="1600" dirty="0">
                <a:solidFill>
                  <a:srgbClr val="000000"/>
                </a:solidFill>
                <a:latin typeface="Consolas" panose="020B0609020204030204" pitchFamily="49" charset="0"/>
              </a:rPr>
              <a:t>(</a:t>
            </a:r>
            <a:r>
              <a:rPr lang="es-ES" sz="1600" dirty="0">
                <a:solidFill>
                  <a:srgbClr val="A31515"/>
                </a:solidFill>
                <a:latin typeface="Consolas" panose="020B0609020204030204" pitchFamily="49" charset="0"/>
              </a:rPr>
              <a:t>"</a:t>
            </a:r>
            <a:r>
              <a:rPr lang="es-ES" sz="1600" dirty="0" err="1">
                <a:solidFill>
                  <a:srgbClr val="A31515"/>
                </a:solidFill>
                <a:latin typeface="Consolas" panose="020B0609020204030204" pitchFamily="49" charset="0"/>
              </a:rPr>
              <a:t>displayName,mail,userPrincipalName</a:t>
            </a:r>
            <a:r>
              <a:rPr lang="es-ES" sz="1600" dirty="0">
                <a:solidFill>
                  <a:srgbClr val="A31515"/>
                </a:solidFill>
                <a:latin typeface="Consolas" panose="020B0609020204030204" pitchFamily="49" charset="0"/>
              </a:rPr>
              <a:t>"</a:t>
            </a:r>
            <a:r>
              <a:rPr lang="es-ES" sz="1600" dirty="0">
                <a:solidFill>
                  <a:srgbClr val="000000"/>
                </a:solidFill>
                <a:latin typeface="Consolas" panose="020B0609020204030204" pitchFamily="49" charset="0"/>
              </a:rPr>
              <a:t>) </a:t>
            </a:r>
          </a:p>
          <a:p>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filter</a:t>
            </a:r>
            <a:r>
              <a:rPr lang="es-ES" sz="1600" dirty="0">
                <a:solidFill>
                  <a:srgbClr val="000000"/>
                </a:solidFill>
                <a:latin typeface="Consolas" panose="020B0609020204030204" pitchFamily="49" charset="0"/>
              </a:rPr>
              <a:t>(</a:t>
            </a:r>
            <a:r>
              <a:rPr lang="es-ES" sz="1600" dirty="0">
                <a:solidFill>
                  <a:srgbClr val="A31515"/>
                </a:solidFill>
                <a:latin typeface="Consolas" panose="020B0609020204030204" pitchFamily="49" charset="0"/>
              </a:rPr>
              <a:t>`(</a:t>
            </a:r>
            <a:r>
              <a:rPr lang="es-ES" sz="1600" dirty="0" err="1">
                <a:solidFill>
                  <a:srgbClr val="A31515"/>
                </a:solidFill>
                <a:latin typeface="Consolas" panose="020B0609020204030204" pitchFamily="49" charset="0"/>
              </a:rPr>
              <a:t>givenName</a:t>
            </a:r>
            <a:r>
              <a:rPr lang="es-ES" sz="1600" dirty="0">
                <a:solidFill>
                  <a:srgbClr val="A31515"/>
                </a:solidFill>
                <a:latin typeface="Consolas" panose="020B0609020204030204" pitchFamily="49" charset="0"/>
              </a:rPr>
              <a:t> </a:t>
            </a:r>
            <a:r>
              <a:rPr lang="es-ES" sz="1600" dirty="0" err="1">
                <a:solidFill>
                  <a:srgbClr val="A31515"/>
                </a:solidFill>
                <a:latin typeface="Consolas" panose="020B0609020204030204" pitchFamily="49" charset="0"/>
              </a:rPr>
              <a:t>eq</a:t>
            </a:r>
            <a:r>
              <a:rPr lang="es-ES" sz="1600" dirty="0">
                <a:solidFill>
                  <a:srgbClr val="A31515"/>
                </a:solidFill>
                <a:latin typeface="Consolas" panose="020B0609020204030204" pitchFamily="49" charset="0"/>
              </a:rPr>
              <a:t> '${escape(</a:t>
            </a:r>
            <a:r>
              <a:rPr lang="es-ES" sz="1600" dirty="0" err="1">
                <a:solidFill>
                  <a:srgbClr val="A31515"/>
                </a:solidFill>
                <a:latin typeface="Consolas" panose="020B0609020204030204" pitchFamily="49" charset="0"/>
              </a:rPr>
              <a:t>this.state.searchFor</a:t>
            </a:r>
            <a:r>
              <a:rPr lang="es-ES" sz="1600" dirty="0">
                <a:solidFill>
                  <a:srgbClr val="A31515"/>
                </a:solidFill>
                <a:latin typeface="Consolas" panose="020B0609020204030204" pitchFamily="49" charset="0"/>
              </a:rPr>
              <a:t>)}') </a:t>
            </a:r>
            <a:r>
              <a:rPr lang="es-ES" sz="1600" dirty="0" err="1">
                <a:solidFill>
                  <a:srgbClr val="A31515"/>
                </a:solidFill>
                <a:latin typeface="Consolas" panose="020B0609020204030204" pitchFamily="49" charset="0"/>
              </a:rPr>
              <a:t>or</a:t>
            </a:r>
            <a:r>
              <a:rPr lang="es-ES" sz="1600" dirty="0">
                <a:solidFill>
                  <a:srgbClr val="A31515"/>
                </a:solidFill>
                <a:latin typeface="Consolas" panose="020B0609020204030204" pitchFamily="49" charset="0"/>
              </a:rPr>
              <a:t> (</a:t>
            </a:r>
            <a:r>
              <a:rPr lang="es-ES" sz="1600" dirty="0" err="1">
                <a:solidFill>
                  <a:srgbClr val="A31515"/>
                </a:solidFill>
                <a:latin typeface="Consolas" panose="020B0609020204030204" pitchFamily="49" charset="0"/>
              </a:rPr>
              <a:t>surname</a:t>
            </a:r>
            <a:r>
              <a:rPr lang="es-ES" sz="1600" dirty="0">
                <a:solidFill>
                  <a:srgbClr val="A31515"/>
                </a:solidFill>
                <a:latin typeface="Consolas" panose="020B0609020204030204" pitchFamily="49" charset="0"/>
              </a:rPr>
              <a:t> </a:t>
            </a:r>
            <a:r>
              <a:rPr lang="es-ES" sz="1600" dirty="0" err="1">
                <a:solidFill>
                  <a:srgbClr val="A31515"/>
                </a:solidFill>
                <a:latin typeface="Consolas" panose="020B0609020204030204" pitchFamily="49" charset="0"/>
              </a:rPr>
              <a:t>eq</a:t>
            </a:r>
            <a:r>
              <a:rPr lang="es-ES" sz="1600" dirty="0">
                <a:solidFill>
                  <a:srgbClr val="A31515"/>
                </a:solidFill>
                <a:latin typeface="Consolas" panose="020B0609020204030204" pitchFamily="49" charset="0"/>
              </a:rPr>
              <a:t> '${escape(</a:t>
            </a:r>
            <a:r>
              <a:rPr lang="es-ES" sz="1600" dirty="0" err="1">
                <a:solidFill>
                  <a:srgbClr val="A31515"/>
                </a:solidFill>
                <a:latin typeface="Consolas" panose="020B0609020204030204" pitchFamily="49" charset="0"/>
              </a:rPr>
              <a:t>this.state.searchFor</a:t>
            </a:r>
            <a:r>
              <a:rPr lang="es-ES" sz="1600" dirty="0">
                <a:solidFill>
                  <a:srgbClr val="A31515"/>
                </a:solidFill>
                <a:latin typeface="Consolas" panose="020B0609020204030204" pitchFamily="49" charset="0"/>
              </a:rPr>
              <a:t>)}') </a:t>
            </a:r>
            <a:r>
              <a:rPr lang="es-ES" sz="1600" dirty="0" err="1">
                <a:solidFill>
                  <a:srgbClr val="A31515"/>
                </a:solidFill>
                <a:latin typeface="Consolas" panose="020B0609020204030204" pitchFamily="49" charset="0"/>
              </a:rPr>
              <a:t>or</a:t>
            </a:r>
            <a:r>
              <a:rPr lang="es-ES" sz="1600" dirty="0">
                <a:solidFill>
                  <a:srgbClr val="A31515"/>
                </a:solidFill>
                <a:latin typeface="Consolas" panose="020B0609020204030204" pitchFamily="49" charset="0"/>
              </a:rPr>
              <a:t> (</a:t>
            </a:r>
            <a:r>
              <a:rPr lang="es-ES" sz="1600" dirty="0" err="1">
                <a:solidFill>
                  <a:srgbClr val="A31515"/>
                </a:solidFill>
                <a:latin typeface="Consolas" panose="020B0609020204030204" pitchFamily="49" charset="0"/>
              </a:rPr>
              <a:t>displayName</a:t>
            </a:r>
            <a:r>
              <a:rPr lang="es-ES" sz="1600" dirty="0">
                <a:solidFill>
                  <a:srgbClr val="A31515"/>
                </a:solidFill>
                <a:latin typeface="Consolas" panose="020B0609020204030204" pitchFamily="49" charset="0"/>
              </a:rPr>
              <a:t> </a:t>
            </a:r>
            <a:r>
              <a:rPr lang="es-ES" sz="1600" dirty="0" err="1">
                <a:solidFill>
                  <a:srgbClr val="A31515"/>
                </a:solidFill>
                <a:latin typeface="Consolas" panose="020B0609020204030204" pitchFamily="49" charset="0"/>
              </a:rPr>
              <a:t>eq</a:t>
            </a:r>
            <a:r>
              <a:rPr lang="es-ES" sz="1600" dirty="0">
                <a:solidFill>
                  <a:srgbClr val="A31515"/>
                </a:solidFill>
                <a:latin typeface="Consolas" panose="020B0609020204030204" pitchFamily="49" charset="0"/>
              </a:rPr>
              <a:t> '${escape(</a:t>
            </a:r>
            <a:r>
              <a:rPr lang="es-ES" sz="1600" dirty="0" err="1">
                <a:solidFill>
                  <a:srgbClr val="A31515"/>
                </a:solidFill>
                <a:latin typeface="Consolas" panose="020B0609020204030204" pitchFamily="49" charset="0"/>
              </a:rPr>
              <a:t>this.state.searchFor</a:t>
            </a:r>
            <a:r>
              <a:rPr lang="es-ES" sz="1600" dirty="0">
                <a:solidFill>
                  <a:srgbClr val="A31515"/>
                </a:solidFill>
                <a:latin typeface="Consolas" panose="020B0609020204030204" pitchFamily="49" charset="0"/>
              </a:rPr>
              <a:t>)}')`</a:t>
            </a:r>
            <a:r>
              <a:rPr lang="es-ES" sz="1600" dirty="0">
                <a:solidFill>
                  <a:srgbClr val="000000"/>
                </a:solidFill>
                <a:latin typeface="Consolas" panose="020B0609020204030204" pitchFamily="49" charset="0"/>
              </a:rPr>
              <a:t>) </a:t>
            </a:r>
          </a:p>
          <a:p>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get</a:t>
            </a:r>
            <a:r>
              <a:rPr lang="es-ES" sz="1600" dirty="0">
                <a:solidFill>
                  <a:srgbClr val="000000"/>
                </a:solidFill>
                <a:latin typeface="Consolas" panose="020B0609020204030204" pitchFamily="49" charset="0"/>
              </a:rPr>
              <a:t>((</a:t>
            </a:r>
            <a:r>
              <a:rPr lang="es-ES" sz="1600" dirty="0" err="1">
                <a:solidFill>
                  <a:srgbClr val="000000"/>
                </a:solidFill>
                <a:latin typeface="Consolas" panose="020B0609020204030204" pitchFamily="49" charset="0"/>
              </a:rPr>
              <a:t>err</a:t>
            </a:r>
            <a:r>
              <a:rPr lang="es-ES" sz="1600" dirty="0">
                <a:solidFill>
                  <a:srgbClr val="000000"/>
                </a:solidFill>
                <a:latin typeface="Consolas" panose="020B0609020204030204" pitchFamily="49" charset="0"/>
              </a:rPr>
              <a:t>, res) =&gt; {…}</a:t>
            </a:r>
            <a:endParaRPr lang="es-ES" sz="1600" dirty="0"/>
          </a:p>
        </p:txBody>
      </p:sp>
      <p:sp>
        <p:nvSpPr>
          <p:cNvPr id="3" name="Título 2">
            <a:extLst>
              <a:ext uri="{FF2B5EF4-FFF2-40B4-BE49-F238E27FC236}">
                <a16:creationId xmlns:a16="http://schemas.microsoft.com/office/drawing/2014/main" id="{905289F6-522E-4551-B3BE-DF03A7650331}"/>
              </a:ext>
            </a:extLst>
          </p:cNvPr>
          <p:cNvSpPr>
            <a:spLocks noGrp="1"/>
          </p:cNvSpPr>
          <p:nvPr>
            <p:ph type="title"/>
          </p:nvPr>
        </p:nvSpPr>
        <p:spPr/>
        <p:txBody>
          <a:bodyPr/>
          <a:lstStyle/>
          <a:p>
            <a:r>
              <a:rPr lang="es-ES" dirty="0"/>
              <a:t>Llamando a </a:t>
            </a:r>
            <a:r>
              <a:rPr lang="es-ES" dirty="0" err="1"/>
              <a:t>Graph</a:t>
            </a:r>
            <a:r>
              <a:rPr lang="es-ES" dirty="0"/>
              <a:t> con </a:t>
            </a:r>
            <a:r>
              <a:rPr lang="es-ES" dirty="0" err="1"/>
              <a:t>AadHttpClient</a:t>
            </a:r>
            <a:endParaRPr lang="es-ES" dirty="0"/>
          </a:p>
        </p:txBody>
      </p:sp>
    </p:spTree>
    <p:extLst>
      <p:ext uri="{BB962C8B-B14F-4D97-AF65-F5344CB8AC3E}">
        <p14:creationId xmlns:p14="http://schemas.microsoft.com/office/powerpoint/2010/main" val="2385528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AEFA88C-BFE9-46B0-B8A3-5E8FB97A356B}"/>
              </a:ext>
            </a:extLst>
          </p:cNvPr>
          <p:cNvPicPr>
            <a:picLocks noChangeAspect="1"/>
          </p:cNvPicPr>
          <p:nvPr/>
        </p:nvPicPr>
        <p:blipFill>
          <a:blip r:embed="rId2"/>
          <a:stretch>
            <a:fillRect/>
          </a:stretch>
        </p:blipFill>
        <p:spPr>
          <a:xfrm>
            <a:off x="868681" y="-1097280"/>
            <a:ext cx="10668000" cy="8001000"/>
          </a:xfrm>
          <a:prstGeom prst="rect">
            <a:avLst/>
          </a:prstGeom>
        </p:spPr>
      </p:pic>
      <p:sp>
        <p:nvSpPr>
          <p:cNvPr id="2" name="Título 1">
            <a:extLst>
              <a:ext uri="{FF2B5EF4-FFF2-40B4-BE49-F238E27FC236}">
                <a16:creationId xmlns:a16="http://schemas.microsoft.com/office/drawing/2014/main" id="{BB9AA7F8-4E47-4D7D-A1C7-F4BB536C5CC2}"/>
              </a:ext>
            </a:extLst>
          </p:cNvPr>
          <p:cNvSpPr>
            <a:spLocks noGrp="1"/>
          </p:cNvSpPr>
          <p:nvPr>
            <p:ph type="title"/>
          </p:nvPr>
        </p:nvSpPr>
        <p:spPr>
          <a:xfrm>
            <a:off x="1515291" y="228602"/>
            <a:ext cx="10155874" cy="747897"/>
          </a:xfrm>
        </p:spPr>
        <p:txBody>
          <a:bodyPr/>
          <a:lstStyle/>
          <a:p>
            <a:r>
              <a:rPr lang="es-ES" dirty="0"/>
              <a:t>¿Preguntas?</a:t>
            </a:r>
          </a:p>
        </p:txBody>
      </p:sp>
    </p:spTree>
    <p:extLst>
      <p:ext uri="{BB962C8B-B14F-4D97-AF65-F5344CB8AC3E}">
        <p14:creationId xmlns:p14="http://schemas.microsoft.com/office/powerpoint/2010/main" val="3063847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sz="quarter" idx="10"/>
          </p:nvPr>
        </p:nvSpPr>
        <p:spPr/>
        <p:txBody>
          <a:bodyPr/>
          <a:lstStyle/>
          <a:p>
            <a:endParaRPr lang="es-ES"/>
          </a:p>
        </p:txBody>
      </p:sp>
      <p:sp>
        <p:nvSpPr>
          <p:cNvPr id="7" name="Text Placeholder 5"/>
          <p:cNvSpPr txBox="1">
            <a:spLocks/>
          </p:cNvSpPr>
          <p:nvPr/>
        </p:nvSpPr>
        <p:spPr>
          <a:xfrm>
            <a:off x="6335260" y="1447801"/>
            <a:ext cx="5319398" cy="1178442"/>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4000" b="0" kern="1200" cap="none" spc="-70" baseline="0">
                <a:gradFill>
                  <a:gsLst>
                    <a:gs pos="100000">
                      <a:schemeClr val="tx2"/>
                    </a:gs>
                    <a:gs pos="0">
                      <a:schemeClr val="tx2"/>
                    </a:gs>
                  </a:gsLst>
                  <a:lin ang="5400000" scaled="0"/>
                </a:gradFill>
                <a:latin typeface="+mj-lt"/>
                <a:ea typeface="+mn-ea"/>
                <a:cs typeface="+mn-cs"/>
              </a:defRPr>
            </a:lvl1pPr>
            <a:lvl2pPr marL="609493"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700" b="1" kern="1200" spc="0" baseline="0">
                <a:gradFill>
                  <a:gsLst>
                    <a:gs pos="1250">
                      <a:schemeClr val="bg2"/>
                    </a:gs>
                    <a:gs pos="100000">
                      <a:schemeClr val="bg2"/>
                    </a:gs>
                  </a:gsLst>
                  <a:lin ang="5400000" scaled="0"/>
                </a:gradFill>
                <a:latin typeface="+mn-lt"/>
                <a:ea typeface="+mn-ea"/>
                <a:cs typeface="+mn-cs"/>
              </a:defRPr>
            </a:lvl2pPr>
            <a:lvl3pPr marL="1218987"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400" b="1" kern="1200" spc="0" baseline="0">
                <a:gradFill>
                  <a:gsLst>
                    <a:gs pos="1250">
                      <a:schemeClr val="bg2"/>
                    </a:gs>
                    <a:gs pos="100000">
                      <a:schemeClr val="bg2"/>
                    </a:gs>
                  </a:gsLst>
                  <a:lin ang="5400000" scaled="0"/>
                </a:gradFill>
                <a:latin typeface="+mn-lt"/>
                <a:ea typeface="+mn-ea"/>
                <a:cs typeface="+mn-cs"/>
              </a:defRPr>
            </a:lvl3pPr>
            <a:lvl4pPr marL="182848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100" b="1" kern="1200" spc="0" baseline="0">
                <a:gradFill>
                  <a:gsLst>
                    <a:gs pos="1250">
                      <a:schemeClr val="bg2"/>
                    </a:gs>
                    <a:gs pos="100000">
                      <a:schemeClr val="bg2"/>
                    </a:gs>
                  </a:gsLst>
                  <a:lin ang="5400000" scaled="0"/>
                </a:gradFill>
                <a:latin typeface="+mn-lt"/>
                <a:ea typeface="+mn-ea"/>
                <a:cs typeface="+mn-cs"/>
              </a:defRPr>
            </a:lvl4pPr>
            <a:lvl5pPr marL="243797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100" b="1" kern="1200" spc="0" baseline="0">
                <a:gradFill>
                  <a:gsLst>
                    <a:gs pos="1250">
                      <a:schemeClr val="bg2"/>
                    </a:gs>
                    <a:gs pos="100000">
                      <a:schemeClr val="bg2"/>
                    </a:gs>
                  </a:gsLst>
                  <a:lin ang="5400000" scaled="0"/>
                </a:gradFill>
                <a:latin typeface="+mn-lt"/>
                <a:ea typeface="+mn-ea"/>
                <a:cs typeface="+mn-cs"/>
              </a:defRPr>
            </a:lvl5pPr>
            <a:lvl6pPr marL="304746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6pPr>
            <a:lvl7pPr marL="3656960"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7pPr>
            <a:lvl8pPr marL="4266453"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8pPr>
            <a:lvl9pPr marL="487594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4000" b="0" i="0" u="none"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Microsoft Tech Community</a:t>
            </a:r>
          </a:p>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2800" b="0" i="0" u="sng"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techcommunity.microsoft.com </a:t>
            </a:r>
            <a:endParaRPr kumimoji="0" lang="en-US" sz="4000" b="0" i="0" u="sng" strike="noStrike" kern="1200" cap="none" spc="-70" normalizeH="0" baseline="0" noProof="0" dirty="0">
              <a:ln>
                <a:noFill/>
              </a:ln>
              <a:gradFill>
                <a:gsLst>
                  <a:gs pos="100000">
                    <a:srgbClr val="EB3C00"/>
                  </a:gs>
                  <a:gs pos="0">
                    <a:srgbClr val="EB3C00"/>
                  </a:gs>
                </a:gsLst>
                <a:lin ang="5400000" scaled="0"/>
              </a:gradFill>
              <a:effectLst/>
              <a:uLnTx/>
              <a:uFillTx/>
              <a:latin typeface="Segoe UI Light"/>
              <a:ea typeface="+mn-ea"/>
              <a:cs typeface="+mn-cs"/>
            </a:endParaRPr>
          </a:p>
        </p:txBody>
      </p:sp>
      <p:sp>
        <p:nvSpPr>
          <p:cNvPr id="8" name="Content Placeholder 6"/>
          <p:cNvSpPr txBox="1">
            <a:spLocks/>
          </p:cNvSpPr>
          <p:nvPr/>
        </p:nvSpPr>
        <p:spPr>
          <a:xfrm>
            <a:off x="6335486" y="3273604"/>
            <a:ext cx="5329807" cy="609398"/>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1200"/>
              </a:spcBef>
              <a:spcAft>
                <a:spcPts val="0"/>
              </a:spcAft>
              <a:buClrTx/>
              <a:buSzPct val="80000"/>
              <a:buFont typeface="Arial" pitchFamily="34" charset="0"/>
              <a:buNone/>
              <a:tabLst/>
              <a:defRPr lang="en-US" sz="2000" kern="1200" spc="0" baseline="0" dirty="0" smtClean="0">
                <a:gradFill>
                  <a:gsLst>
                    <a:gs pos="100000">
                      <a:schemeClr val="bg2"/>
                    </a:gs>
                    <a:gs pos="0">
                      <a:schemeClr val="bg2"/>
                    </a:gs>
                  </a:gsLst>
                  <a:lin ang="5400000" scaled="0"/>
                </a:gradFill>
                <a:latin typeface="+mn-lt"/>
                <a:ea typeface="+mn-ea"/>
                <a:cs typeface="Segoe UI" pitchFamily="34" charset="0"/>
              </a:defRPr>
            </a:lvl1pPr>
            <a:lvl2pPr marL="914240" marR="0" indent="-380933"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100" kern="1200" spc="0" baseline="0" dirty="0" smtClean="0">
                <a:solidFill>
                  <a:schemeClr val="bg2">
                    <a:lumMod val="50000"/>
                  </a:schemeClr>
                </a:solidFill>
                <a:latin typeface="+mn-lt"/>
                <a:ea typeface="+mn-ea"/>
                <a:cs typeface="Arial" pitchFamily="34" charset="0"/>
              </a:defRPr>
            </a:lvl2pPr>
            <a:lvl3pPr marL="914240"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lang="en-US" sz="1900" kern="1200" spc="0" baseline="0" dirty="0" smtClean="0">
                <a:solidFill>
                  <a:schemeClr val="bg2">
                    <a:lumMod val="50000"/>
                  </a:schemeClr>
                </a:solidFill>
                <a:latin typeface="+mn-lt"/>
                <a:ea typeface="+mn-ea"/>
                <a:cs typeface="Arial" pitchFamily="34" charset="0"/>
              </a:defRPr>
            </a:lvl3pPr>
            <a:lvl4pPr marL="121898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1600" kern="1200" spc="0" baseline="0" dirty="0" smtClean="0">
                <a:solidFill>
                  <a:schemeClr val="bg2">
                    <a:lumMod val="50000"/>
                  </a:schemeClr>
                </a:solidFill>
                <a:latin typeface="+mn-lt"/>
                <a:ea typeface="+mn-ea"/>
                <a:cs typeface="Arial" pitchFamily="34" charset="0"/>
              </a:defRPr>
            </a:lvl4pPr>
            <a:lvl5pPr marL="144754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lang="en-US" sz="1600" kern="1200" spc="0" baseline="0" dirty="0">
                <a:solidFill>
                  <a:schemeClr val="bg2">
                    <a:lumMod val="50000"/>
                  </a:schemeClr>
                </a:solidFill>
                <a:latin typeface="+mn-lt"/>
                <a:ea typeface="+mn-ea"/>
                <a:cs typeface="Arial" pitchFamily="34" charset="0"/>
              </a:defRPr>
            </a:lvl5pPr>
            <a:lvl6pPr marL="2514499"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One Microsoft community for IT Pros and tech enthusiasts to learn from experts on Microsoft products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Trusted resource for news, best practices and answers from Microsoft product teams and MVPs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Join today!  It’s free – sign in with your Microsoft Account.</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p:txBody>
      </p:sp>
      <p:pic>
        <p:nvPicPr>
          <p:cNvPr id="9" name="Picture Placeholder 7">
            <a:extLst/>
          </p:cNvPr>
          <p:cNvPicPr>
            <a:picLocks noChangeAspect="1"/>
          </p:cNvPicPr>
          <p:nvPr/>
        </p:nvPicPr>
        <p:blipFill>
          <a:blip r:embed="rId3"/>
          <a:srcRect t="3483" b="3483"/>
          <a:stretch>
            <a:fillRect/>
          </a:stretch>
        </p:blipFill>
        <p:spPr>
          <a:xfrm>
            <a:off x="0" y="0"/>
            <a:ext cx="5981670" cy="6858000"/>
          </a:xfrm>
          <a:prstGeom prst="rect">
            <a:avLst/>
          </a:prstGeom>
        </p:spPr>
      </p:pic>
    </p:spTree>
    <p:extLst>
      <p:ext uri="{BB962C8B-B14F-4D97-AF65-F5344CB8AC3E}">
        <p14:creationId xmlns:p14="http://schemas.microsoft.com/office/powerpoint/2010/main" val="686038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6376038" y="697897"/>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4" name="Imagen 3">
            <a:extLst>
              <a:ext uri="{FF2B5EF4-FFF2-40B4-BE49-F238E27FC236}">
                <a16:creationId xmlns:a16="http://schemas.microsoft.com/office/drawing/2014/main" id="{072B8108-F9B6-4B91-B4FD-4A5066FEEBEC}"/>
              </a:ext>
            </a:extLst>
          </p:cNvPr>
          <p:cNvPicPr>
            <a:picLocks noChangeAspect="1"/>
          </p:cNvPicPr>
          <p:nvPr/>
        </p:nvPicPr>
        <p:blipFill>
          <a:blip r:embed="rId3"/>
          <a:stretch>
            <a:fillRect/>
          </a:stretch>
        </p:blipFill>
        <p:spPr>
          <a:xfrm>
            <a:off x="5788888" y="0"/>
            <a:ext cx="6381750" cy="6772275"/>
          </a:xfrm>
          <a:prstGeom prst="rect">
            <a:avLst/>
          </a:prstGeom>
          <a:ln>
            <a:noFill/>
          </a:ln>
          <a:effectLst>
            <a:outerShdw blurRad="292100" dist="139700" dir="2700000" algn="tl" rotWithShape="0">
              <a:srgbClr val="333333">
                <a:alpha val="65000"/>
              </a:srgbClr>
            </a:outerShdw>
          </a:effectLst>
        </p:spPr>
      </p:pic>
      <p:sp>
        <p:nvSpPr>
          <p:cNvPr id="23" name="CuadroTexto 22">
            <a:extLst>
              <a:ext uri="{FF2B5EF4-FFF2-40B4-BE49-F238E27FC236}">
                <a16:creationId xmlns:a16="http://schemas.microsoft.com/office/drawing/2014/main" id="{7B366C24-E3E6-45D2-8DF7-975895520C92}"/>
              </a:ext>
            </a:extLst>
          </p:cNvPr>
          <p:cNvSpPr txBox="1"/>
          <p:nvPr/>
        </p:nvSpPr>
        <p:spPr>
          <a:xfrm>
            <a:off x="8312722" y="4864545"/>
            <a:ext cx="627356" cy="492443"/>
          </a:xfrm>
          <a:prstGeom prst="rect">
            <a:avLst/>
          </a:prstGeom>
          <a:noFill/>
        </p:spPr>
        <p:txBody>
          <a:bodyPr wrap="square" lIns="0" tIns="0" rIns="0" bIns="0" rtlCol="0">
            <a:spAutoFit/>
          </a:bodyPr>
          <a:lstStyle/>
          <a:p>
            <a:r>
              <a:rPr lang="es-ES" sz="3200" b="1" spc="-93" dirty="0">
                <a:solidFill>
                  <a:srgbClr val="FF0000"/>
                </a:solidFill>
              </a:rPr>
              <a:t>10</a:t>
            </a:r>
          </a:p>
        </p:txBody>
      </p:sp>
      <p:sp>
        <p:nvSpPr>
          <p:cNvPr id="26" name="CuadroTexto 25">
            <a:extLst>
              <a:ext uri="{FF2B5EF4-FFF2-40B4-BE49-F238E27FC236}">
                <a16:creationId xmlns:a16="http://schemas.microsoft.com/office/drawing/2014/main" id="{D0475F3F-F794-45A2-AF55-CD75761D05FF}"/>
              </a:ext>
            </a:extLst>
          </p:cNvPr>
          <p:cNvSpPr txBox="1"/>
          <p:nvPr/>
        </p:nvSpPr>
        <p:spPr>
          <a:xfrm>
            <a:off x="9699677" y="5494759"/>
            <a:ext cx="453435" cy="492443"/>
          </a:xfrm>
          <a:prstGeom prst="rect">
            <a:avLst/>
          </a:prstGeom>
          <a:noFill/>
        </p:spPr>
        <p:txBody>
          <a:bodyPr wrap="square" lIns="0" tIns="0" rIns="0" bIns="0" rtlCol="0">
            <a:spAutoFit/>
          </a:bodyPr>
          <a:lstStyle/>
          <a:p>
            <a:r>
              <a:rPr lang="es-ES" sz="3200" b="1" spc="-93" dirty="0">
                <a:solidFill>
                  <a:srgbClr val="FF0000"/>
                </a:solidFill>
              </a:rPr>
              <a:t>9</a:t>
            </a:r>
          </a:p>
        </p:txBody>
      </p:sp>
      <p:sp>
        <p:nvSpPr>
          <p:cNvPr id="27" name="CuadroTexto 26">
            <a:extLst>
              <a:ext uri="{FF2B5EF4-FFF2-40B4-BE49-F238E27FC236}">
                <a16:creationId xmlns:a16="http://schemas.microsoft.com/office/drawing/2014/main" id="{1F780DC9-5F1C-4E35-A889-B7F9A89A005F}"/>
              </a:ext>
            </a:extLst>
          </p:cNvPr>
          <p:cNvSpPr txBox="1"/>
          <p:nvPr/>
        </p:nvSpPr>
        <p:spPr>
          <a:xfrm>
            <a:off x="7300722" y="6200917"/>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37" name="CuadroTexto 36">
            <a:extLst>
              <a:ext uri="{FF2B5EF4-FFF2-40B4-BE49-F238E27FC236}">
                <a16:creationId xmlns:a16="http://schemas.microsoft.com/office/drawing/2014/main" id="{8091EEF0-794C-4D66-BB3E-C6CCC21E6C9E}"/>
              </a:ext>
            </a:extLst>
          </p:cNvPr>
          <p:cNvSpPr txBox="1"/>
          <p:nvPr/>
        </p:nvSpPr>
        <p:spPr>
          <a:xfrm>
            <a:off x="6925574" y="3985990"/>
            <a:ext cx="828583" cy="246221"/>
          </a:xfrm>
          <a:prstGeom prst="rect">
            <a:avLst/>
          </a:prstGeom>
          <a:noFill/>
        </p:spPr>
        <p:txBody>
          <a:bodyPr wrap="square" lIns="0" tIns="0" rIns="0" bIns="0" rtlCol="0">
            <a:spAutoFit/>
          </a:bodyPr>
          <a:lstStyle/>
          <a:p>
            <a:r>
              <a:rPr lang="es-ES" sz="1600" b="1" spc="-93" dirty="0" err="1">
                <a:solidFill>
                  <a:srgbClr val="FF0000"/>
                </a:solidFill>
              </a:rPr>
              <a:t>Odor</a:t>
            </a:r>
            <a:endParaRPr lang="es-ES" sz="1600" b="1" spc="-93" dirty="0">
              <a:solidFill>
                <a:srgbClr val="FF0000"/>
              </a:solidFill>
            </a:endParaRPr>
          </a:p>
        </p:txBody>
      </p:sp>
      <p:sp>
        <p:nvSpPr>
          <p:cNvPr id="38" name="CuadroTexto 37">
            <a:extLst>
              <a:ext uri="{FF2B5EF4-FFF2-40B4-BE49-F238E27FC236}">
                <a16:creationId xmlns:a16="http://schemas.microsoft.com/office/drawing/2014/main" id="{55CFC6B9-7965-4FEF-8216-DD637C2CC329}"/>
              </a:ext>
            </a:extLst>
          </p:cNvPr>
          <p:cNvSpPr txBox="1"/>
          <p:nvPr/>
        </p:nvSpPr>
        <p:spPr>
          <a:xfrm>
            <a:off x="10091458" y="3985990"/>
            <a:ext cx="1922233" cy="246221"/>
          </a:xfrm>
          <a:prstGeom prst="rect">
            <a:avLst/>
          </a:prstGeom>
          <a:noFill/>
        </p:spPr>
        <p:txBody>
          <a:bodyPr wrap="square" lIns="0" tIns="0" rIns="0" bIns="0" rtlCol="0">
            <a:spAutoFit/>
          </a:bodyPr>
          <a:lstStyle/>
          <a:p>
            <a:r>
              <a:rPr lang="es-ES" sz="1600" b="1" spc="-93" dirty="0">
                <a:solidFill>
                  <a:srgbClr val="FF0000"/>
                </a:solidFill>
              </a:rPr>
              <a:t>Odor@winterfell.com</a:t>
            </a:r>
          </a:p>
        </p:txBody>
      </p:sp>
      <p:pic>
        <p:nvPicPr>
          <p:cNvPr id="39" name="Imagen 38">
            <a:extLst>
              <a:ext uri="{FF2B5EF4-FFF2-40B4-BE49-F238E27FC236}">
                <a16:creationId xmlns:a16="http://schemas.microsoft.com/office/drawing/2014/main" id="{5699A6A2-F206-4650-8B35-53CE9F03EB1F}"/>
              </a:ext>
            </a:extLst>
          </p:cNvPr>
          <p:cNvPicPr>
            <a:picLocks noChangeAspect="1"/>
          </p:cNvPicPr>
          <p:nvPr/>
        </p:nvPicPr>
        <p:blipFill>
          <a:blip r:embed="rId4"/>
          <a:stretch>
            <a:fillRect/>
          </a:stretch>
        </p:blipFill>
        <p:spPr>
          <a:xfrm>
            <a:off x="6765981" y="2616958"/>
            <a:ext cx="606615" cy="215305"/>
          </a:xfrm>
          <a:prstGeom prst="rect">
            <a:avLst/>
          </a:prstGeom>
        </p:spPr>
      </p:pic>
      <p:pic>
        <p:nvPicPr>
          <p:cNvPr id="40" name="Imagen 39">
            <a:extLst>
              <a:ext uri="{FF2B5EF4-FFF2-40B4-BE49-F238E27FC236}">
                <a16:creationId xmlns:a16="http://schemas.microsoft.com/office/drawing/2014/main" id="{802E1B3F-48D6-4F2E-BE15-B2B798FEFCF4}"/>
              </a:ext>
            </a:extLst>
          </p:cNvPr>
          <p:cNvPicPr>
            <a:picLocks noChangeAspect="1"/>
          </p:cNvPicPr>
          <p:nvPr/>
        </p:nvPicPr>
        <p:blipFill>
          <a:blip r:embed="rId4"/>
          <a:stretch>
            <a:fillRect/>
          </a:stretch>
        </p:blipFill>
        <p:spPr>
          <a:xfrm>
            <a:off x="7762539" y="2616958"/>
            <a:ext cx="606615" cy="215305"/>
          </a:xfrm>
          <a:prstGeom prst="rect">
            <a:avLst/>
          </a:prstGeom>
        </p:spPr>
      </p:pic>
      <p:pic>
        <p:nvPicPr>
          <p:cNvPr id="41" name="Imagen 40">
            <a:extLst>
              <a:ext uri="{FF2B5EF4-FFF2-40B4-BE49-F238E27FC236}">
                <a16:creationId xmlns:a16="http://schemas.microsoft.com/office/drawing/2014/main" id="{BA992119-08E5-4BD9-BE5B-404F23BEAC88}"/>
              </a:ext>
            </a:extLst>
          </p:cNvPr>
          <p:cNvPicPr>
            <a:picLocks noChangeAspect="1"/>
          </p:cNvPicPr>
          <p:nvPr/>
        </p:nvPicPr>
        <p:blipFill>
          <a:blip r:embed="rId4"/>
          <a:stretch>
            <a:fillRect/>
          </a:stretch>
        </p:blipFill>
        <p:spPr>
          <a:xfrm>
            <a:off x="6717257" y="3442881"/>
            <a:ext cx="606615" cy="215305"/>
          </a:xfrm>
          <a:prstGeom prst="rect">
            <a:avLst/>
          </a:prstGeom>
        </p:spPr>
      </p:pic>
      <p:pic>
        <p:nvPicPr>
          <p:cNvPr id="42" name="Imagen 41">
            <a:extLst>
              <a:ext uri="{FF2B5EF4-FFF2-40B4-BE49-F238E27FC236}">
                <a16:creationId xmlns:a16="http://schemas.microsoft.com/office/drawing/2014/main" id="{122E872E-E43E-4F84-A729-4C59A44AC7C3}"/>
              </a:ext>
            </a:extLst>
          </p:cNvPr>
          <p:cNvPicPr>
            <a:picLocks noChangeAspect="1"/>
          </p:cNvPicPr>
          <p:nvPr/>
        </p:nvPicPr>
        <p:blipFill>
          <a:blip r:embed="rId4"/>
          <a:stretch>
            <a:fillRect/>
          </a:stretch>
        </p:blipFill>
        <p:spPr>
          <a:xfrm>
            <a:off x="8667571" y="2616958"/>
            <a:ext cx="606615" cy="215305"/>
          </a:xfrm>
          <a:prstGeom prst="rect">
            <a:avLst/>
          </a:prstGeom>
        </p:spPr>
      </p:pic>
      <p:pic>
        <p:nvPicPr>
          <p:cNvPr id="43" name="Imagen 42">
            <a:extLst>
              <a:ext uri="{FF2B5EF4-FFF2-40B4-BE49-F238E27FC236}">
                <a16:creationId xmlns:a16="http://schemas.microsoft.com/office/drawing/2014/main" id="{5F4D9120-C73C-4F60-973F-122EBDB241A1}"/>
              </a:ext>
            </a:extLst>
          </p:cNvPr>
          <p:cNvPicPr>
            <a:picLocks noChangeAspect="1"/>
          </p:cNvPicPr>
          <p:nvPr/>
        </p:nvPicPr>
        <p:blipFill>
          <a:blip r:embed="rId4"/>
          <a:stretch>
            <a:fillRect/>
          </a:stretch>
        </p:blipFill>
        <p:spPr>
          <a:xfrm>
            <a:off x="9538468" y="2616958"/>
            <a:ext cx="606615" cy="215305"/>
          </a:xfrm>
          <a:prstGeom prst="rect">
            <a:avLst/>
          </a:prstGeom>
        </p:spPr>
      </p:pic>
      <p:pic>
        <p:nvPicPr>
          <p:cNvPr id="44" name="Imagen 43">
            <a:extLst>
              <a:ext uri="{FF2B5EF4-FFF2-40B4-BE49-F238E27FC236}">
                <a16:creationId xmlns:a16="http://schemas.microsoft.com/office/drawing/2014/main" id="{2BECEAF4-34F4-44DC-BE76-6A2BFA0E356E}"/>
              </a:ext>
            </a:extLst>
          </p:cNvPr>
          <p:cNvPicPr>
            <a:picLocks noChangeAspect="1"/>
          </p:cNvPicPr>
          <p:nvPr/>
        </p:nvPicPr>
        <p:blipFill>
          <a:blip r:embed="rId4"/>
          <a:stretch>
            <a:fillRect/>
          </a:stretch>
        </p:blipFill>
        <p:spPr>
          <a:xfrm>
            <a:off x="10435684" y="2616958"/>
            <a:ext cx="606615" cy="215305"/>
          </a:xfrm>
          <a:prstGeom prst="rect">
            <a:avLst/>
          </a:prstGeom>
        </p:spPr>
      </p:pic>
      <p:pic>
        <p:nvPicPr>
          <p:cNvPr id="45" name="Imagen 44">
            <a:extLst>
              <a:ext uri="{FF2B5EF4-FFF2-40B4-BE49-F238E27FC236}">
                <a16:creationId xmlns:a16="http://schemas.microsoft.com/office/drawing/2014/main" id="{7B3F1A3D-19EB-40DC-956B-D13D0BEC7E6E}"/>
              </a:ext>
            </a:extLst>
          </p:cNvPr>
          <p:cNvPicPr>
            <a:picLocks noChangeAspect="1"/>
          </p:cNvPicPr>
          <p:nvPr/>
        </p:nvPicPr>
        <p:blipFill>
          <a:blip r:embed="rId4"/>
          <a:stretch>
            <a:fillRect/>
          </a:stretch>
        </p:blipFill>
        <p:spPr>
          <a:xfrm>
            <a:off x="7762342" y="3442881"/>
            <a:ext cx="606615" cy="215305"/>
          </a:xfrm>
          <a:prstGeom prst="rect">
            <a:avLst/>
          </a:prstGeom>
        </p:spPr>
      </p:pic>
      <p:pic>
        <p:nvPicPr>
          <p:cNvPr id="46" name="Imagen 45">
            <a:extLst>
              <a:ext uri="{FF2B5EF4-FFF2-40B4-BE49-F238E27FC236}">
                <a16:creationId xmlns:a16="http://schemas.microsoft.com/office/drawing/2014/main" id="{4DA492CE-D944-4948-A12B-D4D57173E59C}"/>
              </a:ext>
            </a:extLst>
          </p:cNvPr>
          <p:cNvPicPr>
            <a:picLocks noChangeAspect="1"/>
          </p:cNvPicPr>
          <p:nvPr/>
        </p:nvPicPr>
        <p:blipFill>
          <a:blip r:embed="rId4"/>
          <a:stretch>
            <a:fillRect/>
          </a:stretch>
        </p:blipFill>
        <p:spPr>
          <a:xfrm>
            <a:off x="8673768" y="3442881"/>
            <a:ext cx="606615" cy="215305"/>
          </a:xfrm>
          <a:prstGeom prst="rect">
            <a:avLst/>
          </a:prstGeom>
        </p:spPr>
      </p:pic>
      <p:pic>
        <p:nvPicPr>
          <p:cNvPr id="47" name="Imagen 46">
            <a:extLst>
              <a:ext uri="{FF2B5EF4-FFF2-40B4-BE49-F238E27FC236}">
                <a16:creationId xmlns:a16="http://schemas.microsoft.com/office/drawing/2014/main" id="{13E5CEA9-0EBF-4B52-97D3-94F0B4539A7C}"/>
              </a:ext>
            </a:extLst>
          </p:cNvPr>
          <p:cNvPicPr>
            <a:picLocks noChangeAspect="1"/>
          </p:cNvPicPr>
          <p:nvPr/>
        </p:nvPicPr>
        <p:blipFill>
          <a:blip r:embed="rId4"/>
          <a:stretch>
            <a:fillRect/>
          </a:stretch>
        </p:blipFill>
        <p:spPr>
          <a:xfrm>
            <a:off x="9556687" y="3442881"/>
            <a:ext cx="606615" cy="215305"/>
          </a:xfrm>
          <a:prstGeom prst="rect">
            <a:avLst/>
          </a:prstGeom>
        </p:spPr>
      </p:pic>
      <p:pic>
        <p:nvPicPr>
          <p:cNvPr id="48" name="Imagen 47">
            <a:extLst>
              <a:ext uri="{FF2B5EF4-FFF2-40B4-BE49-F238E27FC236}">
                <a16:creationId xmlns:a16="http://schemas.microsoft.com/office/drawing/2014/main" id="{88D649FA-F2A6-4D03-8063-4881761FD1CB}"/>
              </a:ext>
            </a:extLst>
          </p:cNvPr>
          <p:cNvPicPr>
            <a:picLocks noChangeAspect="1"/>
          </p:cNvPicPr>
          <p:nvPr/>
        </p:nvPicPr>
        <p:blipFill>
          <a:blip r:embed="rId4"/>
          <a:stretch>
            <a:fillRect/>
          </a:stretch>
        </p:blipFill>
        <p:spPr>
          <a:xfrm>
            <a:off x="10458833" y="3442881"/>
            <a:ext cx="606615" cy="215305"/>
          </a:xfrm>
          <a:prstGeom prst="rect">
            <a:avLst/>
          </a:prstGeom>
        </p:spPr>
      </p:pic>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Please, fill your SP &amp; Office 365 Saturday Madrid passport if you want to participate.</a:t>
            </a:r>
          </a:p>
          <a:p>
            <a:r>
              <a:rPr lang="en-US" dirty="0"/>
              <a:t>You can win one of these gifts:</a:t>
            </a:r>
          </a:p>
        </p:txBody>
      </p:sp>
      <p:pic>
        <p:nvPicPr>
          <p:cNvPr id="21" name="Gráfico 20">
            <a:extLst>
              <a:ext uri="{FF2B5EF4-FFF2-40B4-BE49-F238E27FC236}">
                <a16:creationId xmlns:a16="http://schemas.microsoft.com/office/drawing/2014/main" id="{91802440-6D39-4091-8E94-5F0D2ABCA4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8975" y="4472167"/>
            <a:ext cx="1569660" cy="523220"/>
          </a:xfrm>
          <a:prstGeom prst="rect">
            <a:avLst/>
          </a:prstGeom>
        </p:spPr>
      </p:pic>
      <p:pic>
        <p:nvPicPr>
          <p:cNvPr id="22" name="Gráfico 21">
            <a:extLst>
              <a:ext uri="{FF2B5EF4-FFF2-40B4-BE49-F238E27FC236}">
                <a16:creationId xmlns:a16="http://schemas.microsoft.com/office/drawing/2014/main" id="{C96FFAE4-FE32-43AF-B663-A7AE1D0F707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55784"/>
          <a:stretch/>
        </p:blipFill>
        <p:spPr>
          <a:xfrm>
            <a:off x="1618600" y="2822251"/>
            <a:ext cx="685524" cy="361992"/>
          </a:xfrm>
          <a:prstGeom prst="rect">
            <a:avLst/>
          </a:prstGeom>
        </p:spPr>
      </p:pic>
      <p:pic>
        <p:nvPicPr>
          <p:cNvPr id="24" name="Gráfico 23">
            <a:extLst>
              <a:ext uri="{FF2B5EF4-FFF2-40B4-BE49-F238E27FC236}">
                <a16:creationId xmlns:a16="http://schemas.microsoft.com/office/drawing/2014/main" id="{BD97B618-AA43-40B3-837D-D178C01A073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776"/>
          <a:stretch/>
        </p:blipFill>
        <p:spPr>
          <a:xfrm>
            <a:off x="285782" y="2732098"/>
            <a:ext cx="1332818" cy="452145"/>
          </a:xfrm>
          <a:prstGeom prst="rect">
            <a:avLst/>
          </a:prstGeom>
        </p:spPr>
      </p:pic>
      <p:pic>
        <p:nvPicPr>
          <p:cNvPr id="1028" name="Picture 4" descr="Imagen relacionada">
            <a:extLst>
              <a:ext uri="{FF2B5EF4-FFF2-40B4-BE49-F238E27FC236}">
                <a16:creationId xmlns:a16="http://schemas.microsoft.com/office/drawing/2014/main" id="{E715F494-3B82-428B-AA5E-B05E0EF550E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13358" b="31261"/>
          <a:stretch/>
        </p:blipFill>
        <p:spPr bwMode="auto">
          <a:xfrm>
            <a:off x="555789" y="3294233"/>
            <a:ext cx="607334" cy="4818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9427C9F-7EC5-460F-BDC9-73739A2D4D3F}"/>
              </a:ext>
            </a:extLst>
          </p:cNvPr>
          <p:cNvPicPr>
            <a:picLocks noChangeAspect="1"/>
          </p:cNvPicPr>
          <p:nvPr/>
        </p:nvPicPr>
        <p:blipFill>
          <a:blip r:embed="rId12"/>
          <a:stretch>
            <a:fillRect/>
          </a:stretch>
        </p:blipFill>
        <p:spPr>
          <a:xfrm>
            <a:off x="1356433" y="3289373"/>
            <a:ext cx="524333" cy="491562"/>
          </a:xfrm>
          <a:prstGeom prst="rect">
            <a:avLst/>
          </a:prstGeom>
        </p:spPr>
      </p:pic>
      <p:pic>
        <p:nvPicPr>
          <p:cNvPr id="28" name="Gráfico 27">
            <a:extLst>
              <a:ext uri="{FF2B5EF4-FFF2-40B4-BE49-F238E27FC236}">
                <a16:creationId xmlns:a16="http://schemas.microsoft.com/office/drawing/2014/main" id="{0F3C64C7-6576-4674-B205-5D00CCC287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59898" y="2819234"/>
            <a:ext cx="2110740" cy="447733"/>
          </a:xfrm>
          <a:prstGeom prst="rect">
            <a:avLst/>
          </a:prstGeom>
        </p:spPr>
      </p:pic>
      <p:pic>
        <p:nvPicPr>
          <p:cNvPr id="6" name="Picture 4" descr="Xbox One S - Consola 500 GB Assassin's Creed Origins">
            <a:extLst>
              <a:ext uri="{FF2B5EF4-FFF2-40B4-BE49-F238E27FC236}">
                <a16:creationId xmlns:a16="http://schemas.microsoft.com/office/drawing/2014/main" id="{6F36F793-188B-4460-93C7-676762649DB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4687" b="9965"/>
          <a:stretch/>
        </p:blipFill>
        <p:spPr bwMode="auto">
          <a:xfrm>
            <a:off x="2928410" y="5044230"/>
            <a:ext cx="2076450" cy="1772199"/>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653BC0EC-EE94-43C3-8D6D-CCD46A0E8670}"/>
              </a:ext>
            </a:extLst>
          </p:cNvPr>
          <p:cNvSpPr txBox="1"/>
          <p:nvPr/>
        </p:nvSpPr>
        <p:spPr>
          <a:xfrm>
            <a:off x="2430683" y="5736900"/>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1030" name="Picture 6" descr="Pulsa actualizar (HARPERCOLLINS)">
            <a:extLst>
              <a:ext uri="{FF2B5EF4-FFF2-40B4-BE49-F238E27FC236}">
                <a16:creationId xmlns:a16="http://schemas.microsoft.com/office/drawing/2014/main" id="{04DCE823-5A5A-429B-B086-07172A851C10}"/>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4191" r="12292"/>
          <a:stretch/>
        </p:blipFill>
        <p:spPr bwMode="auto">
          <a:xfrm>
            <a:off x="1361179" y="5458810"/>
            <a:ext cx="907602" cy="1234550"/>
          </a:xfrm>
          <a:prstGeom prst="rect">
            <a:avLst/>
          </a:prstGeom>
          <a:noFill/>
          <a:extLst>
            <a:ext uri="{909E8E84-426E-40DD-AFC4-6F175D3DCCD1}">
              <a14:hiddenFill xmlns:a14="http://schemas.microsoft.com/office/drawing/2010/main">
                <a:solidFill>
                  <a:srgbClr val="FFFFFF"/>
                </a:solidFill>
              </a14:hiddenFill>
            </a:ext>
          </a:extLst>
        </p:spPr>
      </p:pic>
      <p:pic>
        <p:nvPicPr>
          <p:cNvPr id="31" name="Gráfico 30">
            <a:extLst>
              <a:ext uri="{FF2B5EF4-FFF2-40B4-BE49-F238E27FC236}">
                <a16:creationId xmlns:a16="http://schemas.microsoft.com/office/drawing/2014/main" id="{7571C630-1469-4738-95D8-56DFF9CF4BF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5974" y="5534497"/>
            <a:ext cx="1154625" cy="353241"/>
          </a:xfrm>
          <a:prstGeom prst="rect">
            <a:avLst/>
          </a:prstGeom>
        </p:spPr>
      </p:pic>
      <p:sp>
        <p:nvSpPr>
          <p:cNvPr id="32" name="CuadroTexto 31">
            <a:extLst>
              <a:ext uri="{FF2B5EF4-FFF2-40B4-BE49-F238E27FC236}">
                <a16:creationId xmlns:a16="http://schemas.microsoft.com/office/drawing/2014/main" id="{1E55D423-D8D6-484F-824B-BE454F68D822}"/>
              </a:ext>
            </a:extLst>
          </p:cNvPr>
          <p:cNvSpPr txBox="1"/>
          <p:nvPr/>
        </p:nvSpPr>
        <p:spPr>
          <a:xfrm>
            <a:off x="730737" y="6063292"/>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9" name="Imagen 8">
            <a:extLst>
              <a:ext uri="{FF2B5EF4-FFF2-40B4-BE49-F238E27FC236}">
                <a16:creationId xmlns:a16="http://schemas.microsoft.com/office/drawing/2014/main" id="{655A508D-5BAF-4662-A058-C6BEF44265C6}"/>
              </a:ext>
            </a:extLst>
          </p:cNvPr>
          <p:cNvPicPr>
            <a:picLocks noChangeAspect="1"/>
          </p:cNvPicPr>
          <p:nvPr/>
        </p:nvPicPr>
        <p:blipFill rotWithShape="1">
          <a:blip r:embed="rId19"/>
          <a:srcRect l="9277" t="14524" r="8975"/>
          <a:stretch/>
        </p:blipFill>
        <p:spPr>
          <a:xfrm>
            <a:off x="3471972" y="3167300"/>
            <a:ext cx="1420258" cy="1198431"/>
          </a:xfrm>
          <a:prstGeom prst="rect">
            <a:avLst/>
          </a:prstGeom>
        </p:spPr>
      </p:pic>
      <p:pic>
        <p:nvPicPr>
          <p:cNvPr id="35" name="Gráfico 34">
            <a:extLst>
              <a:ext uri="{FF2B5EF4-FFF2-40B4-BE49-F238E27FC236}">
                <a16:creationId xmlns:a16="http://schemas.microsoft.com/office/drawing/2014/main" id="{EC2FE6A1-3084-43E9-9259-5D033E36BF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189741" y="3448660"/>
            <a:ext cx="1403654" cy="419052"/>
          </a:xfrm>
          <a:prstGeom prst="rect">
            <a:avLst/>
          </a:prstGeom>
        </p:spPr>
      </p:pic>
      <p:pic>
        <p:nvPicPr>
          <p:cNvPr id="10" name="Imagen 6" descr="https://images-na.ssl-images-amazon.com/images/I/61QlR9yf55L._SL1000_.jpg">
            <a:extLst>
              <a:ext uri="{FF2B5EF4-FFF2-40B4-BE49-F238E27FC236}">
                <a16:creationId xmlns:a16="http://schemas.microsoft.com/office/drawing/2014/main" id="{B5012330-7E80-4616-9ACE-7E1FF5D146D9}"/>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12439" b="7419"/>
          <a:stretch/>
        </p:blipFill>
        <p:spPr bwMode="auto">
          <a:xfrm>
            <a:off x="1368374" y="4037318"/>
            <a:ext cx="1479445" cy="118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áfico 49">
            <a:extLst>
              <a:ext uri="{FF2B5EF4-FFF2-40B4-BE49-F238E27FC236}">
                <a16:creationId xmlns:a16="http://schemas.microsoft.com/office/drawing/2014/main" id="{000C13A8-F7C4-4022-873E-17572541D481}"/>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l="12531" t="23166" r="12684" b="18858"/>
          <a:stretch/>
        </p:blipFill>
        <p:spPr>
          <a:xfrm>
            <a:off x="9319" y="3971679"/>
            <a:ext cx="1423860" cy="736346"/>
          </a:xfrm>
          <a:prstGeom prst="rect">
            <a:avLst/>
          </a:prstGeom>
        </p:spPr>
      </p:pic>
      <p:pic>
        <p:nvPicPr>
          <p:cNvPr id="8" name="Imagen 7">
            <a:extLst>
              <a:ext uri="{FF2B5EF4-FFF2-40B4-BE49-F238E27FC236}">
                <a16:creationId xmlns:a16="http://schemas.microsoft.com/office/drawing/2014/main" id="{F83D220C-00D3-4976-A10E-5401DD447170}"/>
              </a:ext>
            </a:extLst>
          </p:cNvPr>
          <p:cNvPicPr>
            <a:picLocks noChangeAspect="1"/>
          </p:cNvPicPr>
          <p:nvPr/>
        </p:nvPicPr>
        <p:blipFill>
          <a:blip r:embed="rId25"/>
          <a:stretch>
            <a:fillRect/>
          </a:stretch>
        </p:blipFill>
        <p:spPr>
          <a:xfrm>
            <a:off x="4400935" y="4097822"/>
            <a:ext cx="1338075" cy="1125157"/>
          </a:xfrm>
          <a:prstGeom prst="rect">
            <a:avLst/>
          </a:prstGeom>
        </p:spPr>
      </p:pic>
      <p:pic>
        <p:nvPicPr>
          <p:cNvPr id="12" name="Imagen 11">
            <a:extLst>
              <a:ext uri="{FF2B5EF4-FFF2-40B4-BE49-F238E27FC236}">
                <a16:creationId xmlns:a16="http://schemas.microsoft.com/office/drawing/2014/main" id="{2A33553D-3CB8-4B8C-96CE-6BBBEEC3A5F2}"/>
              </a:ext>
            </a:extLst>
          </p:cNvPr>
          <p:cNvPicPr>
            <a:picLocks noChangeAspect="1"/>
          </p:cNvPicPr>
          <p:nvPr/>
        </p:nvPicPr>
        <p:blipFill rotWithShape="1">
          <a:blip r:embed="rId26"/>
          <a:srcRect l="20899" t="10176" r="24492" b="19299"/>
          <a:stretch/>
        </p:blipFill>
        <p:spPr>
          <a:xfrm>
            <a:off x="4887513" y="2819234"/>
            <a:ext cx="866146" cy="838952"/>
          </a:xfrm>
          <a:prstGeom prst="rect">
            <a:avLst/>
          </a:prstGeom>
        </p:spPr>
      </p:pic>
    </p:spTree>
    <p:extLst>
      <p:ext uri="{BB962C8B-B14F-4D97-AF65-F5344CB8AC3E}">
        <p14:creationId xmlns:p14="http://schemas.microsoft.com/office/powerpoint/2010/main" val="11177218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Office 365 for IT Pros</a:t>
            </a:r>
          </a:p>
        </p:txBody>
      </p:sp>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Get a discount of $10 buying the book here: </a:t>
            </a:r>
            <a:r>
              <a:rPr lang="en-US" dirty="0">
                <a:hlinkClick r:id="rId3"/>
              </a:rPr>
              <a:t>https://gumroad.com/l/O365IT/spsspain</a:t>
            </a:r>
            <a:r>
              <a:rPr lang="en-US" dirty="0"/>
              <a:t> </a:t>
            </a:r>
          </a:p>
        </p:txBody>
      </p:sp>
      <p:pic>
        <p:nvPicPr>
          <p:cNvPr id="10" name="Imagen 9">
            <a:extLst>
              <a:ext uri="{FF2B5EF4-FFF2-40B4-BE49-F238E27FC236}">
                <a16:creationId xmlns:a16="http://schemas.microsoft.com/office/drawing/2014/main" id="{94335F52-7DF6-45B8-87EC-D2885BA7EB7C}"/>
              </a:ext>
            </a:extLst>
          </p:cNvPr>
          <p:cNvPicPr>
            <a:picLocks noChangeAspect="1"/>
          </p:cNvPicPr>
          <p:nvPr/>
        </p:nvPicPr>
        <p:blipFill>
          <a:blip r:embed="rId4"/>
          <a:stretch>
            <a:fillRect/>
          </a:stretch>
        </p:blipFill>
        <p:spPr>
          <a:xfrm>
            <a:off x="6703005" y="228602"/>
            <a:ext cx="4791000" cy="6470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85235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919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519249" y="1447799"/>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18" name="Imagen 17"/>
          <p:cNvPicPr>
            <a:picLocks noChangeAspect="1"/>
          </p:cNvPicPr>
          <p:nvPr/>
        </p:nvPicPr>
        <p:blipFill>
          <a:blip r:embed="rId3"/>
          <a:stretch>
            <a:fillRect/>
          </a:stretch>
        </p:blipFill>
        <p:spPr>
          <a:xfrm>
            <a:off x="6577257" y="154943"/>
            <a:ext cx="5303971" cy="6858000"/>
          </a:xfrm>
          <a:prstGeom prst="rect">
            <a:avLst/>
          </a:prstGeom>
          <a:ln>
            <a:noFill/>
          </a:ln>
          <a:effectLst>
            <a:outerShdw blurRad="292100" dist="139700" dir="2700000" algn="tl" rotWithShape="0">
              <a:srgbClr val="333333">
                <a:alpha val="65000"/>
              </a:srgbClr>
            </a:outerShdw>
          </a:effectLst>
        </p:spPr>
      </p:pic>
      <p:sp>
        <p:nvSpPr>
          <p:cNvPr id="19" name="CuadroTexto 18"/>
          <p:cNvSpPr txBox="1"/>
          <p:nvPr/>
        </p:nvSpPr>
        <p:spPr>
          <a:xfrm>
            <a:off x="8814851" y="3889819"/>
            <a:ext cx="627356" cy="492443"/>
          </a:xfrm>
          <a:prstGeom prst="rect">
            <a:avLst/>
          </a:prstGeom>
          <a:noFill/>
        </p:spPr>
        <p:txBody>
          <a:bodyPr wrap="square" lIns="0" tIns="0" rIns="0" bIns="0" rtlCol="0">
            <a:spAutoFit/>
          </a:bodyPr>
          <a:lstStyle/>
          <a:p>
            <a:r>
              <a:rPr lang="es-ES" sz="3200" b="1" spc="-93">
                <a:solidFill>
                  <a:srgbClr val="FF0000"/>
                </a:solidFill>
              </a:rPr>
              <a:t>10</a:t>
            </a:r>
          </a:p>
        </p:txBody>
      </p:sp>
      <p:sp>
        <p:nvSpPr>
          <p:cNvPr id="21" name="CuadroTexto 20"/>
          <p:cNvSpPr txBox="1"/>
          <p:nvPr/>
        </p:nvSpPr>
        <p:spPr>
          <a:xfrm>
            <a:off x="10022216" y="5095717"/>
            <a:ext cx="453435" cy="492443"/>
          </a:xfrm>
          <a:prstGeom prst="rect">
            <a:avLst/>
          </a:prstGeom>
          <a:noFill/>
        </p:spPr>
        <p:txBody>
          <a:bodyPr wrap="square" lIns="0" tIns="0" rIns="0" bIns="0" rtlCol="0">
            <a:spAutoFit/>
          </a:bodyPr>
          <a:lstStyle/>
          <a:p>
            <a:r>
              <a:rPr lang="es-ES" sz="3200" b="1" spc="-93">
                <a:solidFill>
                  <a:srgbClr val="FF0000"/>
                </a:solidFill>
              </a:rPr>
              <a:t>9</a:t>
            </a:r>
          </a:p>
        </p:txBody>
      </p:sp>
      <p:sp>
        <p:nvSpPr>
          <p:cNvPr id="22" name="CuadroTexto 21"/>
          <p:cNvSpPr txBox="1"/>
          <p:nvPr/>
        </p:nvSpPr>
        <p:spPr>
          <a:xfrm>
            <a:off x="8028347" y="5731398"/>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20" name="CuadroTexto 19"/>
          <p:cNvSpPr txBox="1"/>
          <p:nvPr/>
        </p:nvSpPr>
        <p:spPr>
          <a:xfrm>
            <a:off x="7421733" y="3127011"/>
            <a:ext cx="828583" cy="246221"/>
          </a:xfrm>
          <a:prstGeom prst="rect">
            <a:avLst/>
          </a:prstGeom>
          <a:noFill/>
        </p:spPr>
        <p:txBody>
          <a:bodyPr wrap="square" lIns="0" tIns="0" rIns="0" bIns="0" rtlCol="0">
            <a:spAutoFit/>
          </a:bodyPr>
          <a:lstStyle/>
          <a:p>
            <a:r>
              <a:rPr lang="es-ES" sz="1600" b="1" spc="-93" err="1">
                <a:solidFill>
                  <a:srgbClr val="FF0000"/>
                </a:solidFill>
              </a:rPr>
              <a:t>Odor</a:t>
            </a:r>
            <a:endParaRPr lang="es-ES" sz="1600" b="1" spc="-93">
              <a:solidFill>
                <a:srgbClr val="FF0000"/>
              </a:solidFill>
            </a:endParaRPr>
          </a:p>
        </p:txBody>
      </p:sp>
      <p:sp>
        <p:nvSpPr>
          <p:cNvPr id="24" name="CuadroTexto 23"/>
          <p:cNvSpPr txBox="1"/>
          <p:nvPr/>
        </p:nvSpPr>
        <p:spPr>
          <a:xfrm>
            <a:off x="9958994" y="3102202"/>
            <a:ext cx="1922233" cy="246221"/>
          </a:xfrm>
          <a:prstGeom prst="rect">
            <a:avLst/>
          </a:prstGeom>
          <a:noFill/>
        </p:spPr>
        <p:txBody>
          <a:bodyPr wrap="square" lIns="0" tIns="0" rIns="0" bIns="0" rtlCol="0">
            <a:spAutoFit/>
          </a:bodyPr>
          <a:lstStyle/>
          <a:p>
            <a:r>
              <a:rPr lang="es-ES" sz="1600" b="1" spc="-93">
                <a:solidFill>
                  <a:srgbClr val="FF0000"/>
                </a:solidFill>
              </a:rPr>
              <a:t>Odor@winterfell.com</a:t>
            </a:r>
          </a:p>
        </p:txBody>
      </p:sp>
      <p:pic>
        <p:nvPicPr>
          <p:cNvPr id="25" name="Imagen 24"/>
          <p:cNvPicPr>
            <a:picLocks noChangeAspect="1"/>
          </p:cNvPicPr>
          <p:nvPr/>
        </p:nvPicPr>
        <p:blipFill>
          <a:blip r:embed="rId4"/>
          <a:stretch>
            <a:fillRect/>
          </a:stretch>
        </p:blipFill>
        <p:spPr>
          <a:xfrm>
            <a:off x="7229409" y="2047930"/>
            <a:ext cx="606615" cy="215305"/>
          </a:xfrm>
          <a:prstGeom prst="rect">
            <a:avLst/>
          </a:prstGeom>
        </p:spPr>
      </p:pic>
      <p:pic>
        <p:nvPicPr>
          <p:cNvPr id="28" name="Imagen 27"/>
          <p:cNvPicPr>
            <a:picLocks noChangeAspect="1"/>
          </p:cNvPicPr>
          <p:nvPr/>
        </p:nvPicPr>
        <p:blipFill>
          <a:blip r:embed="rId4"/>
          <a:stretch>
            <a:fillRect/>
          </a:stretch>
        </p:blipFill>
        <p:spPr>
          <a:xfrm>
            <a:off x="8028347" y="2080802"/>
            <a:ext cx="606615" cy="215305"/>
          </a:xfrm>
          <a:prstGeom prst="rect">
            <a:avLst/>
          </a:prstGeom>
        </p:spPr>
      </p:pic>
      <p:pic>
        <p:nvPicPr>
          <p:cNvPr id="29" name="Imagen 28"/>
          <p:cNvPicPr>
            <a:picLocks noChangeAspect="1"/>
          </p:cNvPicPr>
          <p:nvPr/>
        </p:nvPicPr>
        <p:blipFill>
          <a:blip r:embed="rId4"/>
          <a:stretch>
            <a:fillRect/>
          </a:stretch>
        </p:blipFill>
        <p:spPr>
          <a:xfrm>
            <a:off x="7270838" y="2733413"/>
            <a:ext cx="606615" cy="215305"/>
          </a:xfrm>
          <a:prstGeom prst="rect">
            <a:avLst/>
          </a:prstGeom>
        </p:spPr>
      </p:pic>
      <p:pic>
        <p:nvPicPr>
          <p:cNvPr id="30" name="Imagen 29"/>
          <p:cNvPicPr>
            <a:picLocks noChangeAspect="1"/>
          </p:cNvPicPr>
          <p:nvPr/>
        </p:nvPicPr>
        <p:blipFill>
          <a:blip r:embed="rId4"/>
          <a:stretch>
            <a:fillRect/>
          </a:stretch>
        </p:blipFill>
        <p:spPr>
          <a:xfrm>
            <a:off x="8796891" y="2076536"/>
            <a:ext cx="606615" cy="215305"/>
          </a:xfrm>
          <a:prstGeom prst="rect">
            <a:avLst/>
          </a:prstGeom>
        </p:spPr>
      </p:pic>
      <p:pic>
        <p:nvPicPr>
          <p:cNvPr id="31" name="Imagen 30"/>
          <p:cNvPicPr>
            <a:picLocks noChangeAspect="1"/>
          </p:cNvPicPr>
          <p:nvPr/>
        </p:nvPicPr>
        <p:blipFill>
          <a:blip r:embed="rId4"/>
          <a:stretch>
            <a:fillRect/>
          </a:stretch>
        </p:blipFill>
        <p:spPr>
          <a:xfrm>
            <a:off x="9479437" y="2047929"/>
            <a:ext cx="606615" cy="215305"/>
          </a:xfrm>
          <a:prstGeom prst="rect">
            <a:avLst/>
          </a:prstGeom>
        </p:spPr>
      </p:pic>
      <p:pic>
        <p:nvPicPr>
          <p:cNvPr id="32" name="Imagen 31"/>
          <p:cNvPicPr>
            <a:picLocks noChangeAspect="1"/>
          </p:cNvPicPr>
          <p:nvPr/>
        </p:nvPicPr>
        <p:blipFill>
          <a:blip r:embed="rId4"/>
          <a:stretch>
            <a:fillRect/>
          </a:stretch>
        </p:blipFill>
        <p:spPr>
          <a:xfrm>
            <a:off x="10214603" y="2013250"/>
            <a:ext cx="606615" cy="215305"/>
          </a:xfrm>
          <a:prstGeom prst="rect">
            <a:avLst/>
          </a:prstGeom>
        </p:spPr>
      </p:pic>
      <p:pic>
        <p:nvPicPr>
          <p:cNvPr id="33" name="Imagen 32"/>
          <p:cNvPicPr>
            <a:picLocks noChangeAspect="1"/>
          </p:cNvPicPr>
          <p:nvPr/>
        </p:nvPicPr>
        <p:blipFill>
          <a:blip r:embed="rId4"/>
          <a:stretch>
            <a:fillRect/>
          </a:stretch>
        </p:blipFill>
        <p:spPr>
          <a:xfrm>
            <a:off x="8028347" y="2864357"/>
            <a:ext cx="606615" cy="215305"/>
          </a:xfrm>
          <a:prstGeom prst="rect">
            <a:avLst/>
          </a:prstGeom>
        </p:spPr>
      </p:pic>
      <p:pic>
        <p:nvPicPr>
          <p:cNvPr id="34" name="Imagen 33"/>
          <p:cNvPicPr>
            <a:picLocks noChangeAspect="1"/>
          </p:cNvPicPr>
          <p:nvPr/>
        </p:nvPicPr>
        <p:blipFill>
          <a:blip r:embed="rId4"/>
          <a:stretch>
            <a:fillRect/>
          </a:stretch>
        </p:blipFill>
        <p:spPr>
          <a:xfrm>
            <a:off x="8779938" y="2841065"/>
            <a:ext cx="606615" cy="215305"/>
          </a:xfrm>
          <a:prstGeom prst="rect">
            <a:avLst/>
          </a:prstGeom>
        </p:spPr>
      </p:pic>
      <p:pic>
        <p:nvPicPr>
          <p:cNvPr id="35" name="Imagen 34"/>
          <p:cNvPicPr>
            <a:picLocks noChangeAspect="1"/>
          </p:cNvPicPr>
          <p:nvPr/>
        </p:nvPicPr>
        <p:blipFill>
          <a:blip r:embed="rId4"/>
          <a:stretch>
            <a:fillRect/>
          </a:stretch>
        </p:blipFill>
        <p:spPr>
          <a:xfrm>
            <a:off x="9474506" y="2765902"/>
            <a:ext cx="606615" cy="215305"/>
          </a:xfrm>
          <a:prstGeom prst="rect">
            <a:avLst/>
          </a:prstGeom>
        </p:spPr>
      </p:pic>
      <p:pic>
        <p:nvPicPr>
          <p:cNvPr id="36" name="Imagen 35"/>
          <p:cNvPicPr>
            <a:picLocks noChangeAspect="1"/>
          </p:cNvPicPr>
          <p:nvPr/>
        </p:nvPicPr>
        <p:blipFill>
          <a:blip r:embed="rId4"/>
          <a:stretch>
            <a:fillRect/>
          </a:stretch>
        </p:blipFill>
        <p:spPr>
          <a:xfrm>
            <a:off x="10214602" y="2756704"/>
            <a:ext cx="606615" cy="215305"/>
          </a:xfrm>
          <a:prstGeom prst="rect">
            <a:avLst/>
          </a:prstGeom>
        </p:spPr>
      </p:pic>
    </p:spTree>
    <p:extLst>
      <p:ext uri="{BB962C8B-B14F-4D97-AF65-F5344CB8AC3E}">
        <p14:creationId xmlns:p14="http://schemas.microsoft.com/office/powerpoint/2010/main" val="7055397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WiFi</a:t>
            </a:r>
            <a:r>
              <a:rPr lang="en-US" dirty="0"/>
              <a:t> Keys for Attendees</a:t>
            </a:r>
          </a:p>
        </p:txBody>
      </p:sp>
      <p:sp>
        <p:nvSpPr>
          <p:cNvPr id="3" name="Marcador de texto 2"/>
          <p:cNvSpPr>
            <a:spLocks noGrp="1"/>
          </p:cNvSpPr>
          <p:nvPr>
            <p:ph type="body" sz="quarter" idx="10"/>
          </p:nvPr>
        </p:nvSpPr>
        <p:spPr/>
        <p:txBody>
          <a:bodyPr/>
          <a:lstStyle/>
          <a:p>
            <a:pPr fontAlgn="ctr"/>
            <a:r>
              <a:rPr lang="en-US" dirty="0"/>
              <a:t>Connect to the wireless network </a:t>
            </a:r>
            <a:r>
              <a:rPr lang="en-US" b="1" dirty="0"/>
              <a:t>MSFT_GUEST</a:t>
            </a:r>
            <a:endParaRPr lang="en-US" dirty="0"/>
          </a:p>
          <a:p>
            <a:pPr fontAlgn="ctr"/>
            <a:r>
              <a:rPr lang="en-US" dirty="0"/>
              <a:t>Login details for the wireless network:</a:t>
            </a:r>
          </a:p>
          <a:p>
            <a:pPr lvl="1" fontAlgn="ctr"/>
            <a:r>
              <a:rPr lang="en-US" sz="2400" dirty="0">
                <a:latin typeface="+mj-lt"/>
              </a:rPr>
              <a:t>Guest Username </a:t>
            </a:r>
            <a:r>
              <a:rPr lang="en-US" sz="2400" b="1" dirty="0">
                <a:latin typeface="+mj-lt"/>
                <a:hlinkClick r:id="rId3"/>
              </a:rPr>
              <a:t>O365Sat@outlook.com</a:t>
            </a:r>
            <a:endParaRPr lang="en-US" sz="2400" b="1" dirty="0">
              <a:latin typeface="+mj-lt"/>
            </a:endParaRPr>
          </a:p>
          <a:p>
            <a:pPr lvl="1" fontAlgn="ctr"/>
            <a:r>
              <a:rPr lang="en-US" sz="2400" dirty="0">
                <a:latin typeface="+mj-lt"/>
              </a:rPr>
              <a:t>Guest Password: 0195</a:t>
            </a:r>
          </a:p>
          <a:p>
            <a:endParaRPr lang="en-US" dirty="0"/>
          </a:p>
        </p:txBody>
      </p:sp>
    </p:spTree>
    <p:extLst>
      <p:ext uri="{BB962C8B-B14F-4D97-AF65-F5344CB8AC3E}">
        <p14:creationId xmlns:p14="http://schemas.microsoft.com/office/powerpoint/2010/main" val="3672835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Consumiendo Apis </a:t>
            </a:r>
            <a:r>
              <a:rPr lang="es-ES" dirty="0" err="1"/>
              <a:t>securizadas</a:t>
            </a:r>
            <a:r>
              <a:rPr lang="es-ES" dirty="0"/>
              <a:t> con Azure AD desde </a:t>
            </a:r>
            <a:r>
              <a:rPr lang="es-ES" dirty="0" err="1"/>
              <a:t>SPFx</a:t>
            </a:r>
            <a:r>
              <a:rPr lang="es-ES" dirty="0"/>
              <a:t> </a:t>
            </a:r>
            <a:endParaRPr lang="en-US" dirty="0"/>
          </a:p>
        </p:txBody>
      </p:sp>
      <p:sp>
        <p:nvSpPr>
          <p:cNvPr id="3" name="Marcador de texto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757448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a:extLst>
              <a:ext uri="{FF2B5EF4-FFF2-40B4-BE49-F238E27FC236}">
                <a16:creationId xmlns:a16="http://schemas.microsoft.com/office/drawing/2014/main" id="{E10E510E-E98B-414D-ACE7-ABF3FBDAE970}"/>
              </a:ext>
            </a:extLst>
          </p:cNvPr>
          <p:cNvPicPr>
            <a:picLocks noGrp="1" noChangeAspect="1"/>
          </p:cNvPicPr>
          <p:nvPr>
            <p:ph type="pic" sz="quarter" idx="14"/>
          </p:nvPr>
        </p:nvPicPr>
        <p:blipFill>
          <a:blip r:embed="rId2"/>
          <a:srcRect l="6584" r="6584"/>
          <a:stretch>
            <a:fillRect/>
          </a:stretch>
        </p:blipFill>
        <p:spPr>
          <a:prstGeom prst="rect">
            <a:avLst/>
          </a:prstGeom>
        </p:spPr>
      </p:pic>
      <p:sp>
        <p:nvSpPr>
          <p:cNvPr id="3" name="Marcador de texto 2">
            <a:extLst>
              <a:ext uri="{FF2B5EF4-FFF2-40B4-BE49-F238E27FC236}">
                <a16:creationId xmlns:a16="http://schemas.microsoft.com/office/drawing/2014/main" id="{5B4C92C9-3C61-4D46-B703-8AAFF4E5AB86}"/>
              </a:ext>
            </a:extLst>
          </p:cNvPr>
          <p:cNvSpPr>
            <a:spLocks noGrp="1"/>
          </p:cNvSpPr>
          <p:nvPr>
            <p:ph type="body" idx="1"/>
          </p:nvPr>
        </p:nvSpPr>
        <p:spPr/>
        <p:txBody>
          <a:bodyPr/>
          <a:lstStyle/>
          <a:p>
            <a:r>
              <a:rPr lang="es-ES" dirty="0"/>
              <a:t>No todo es SharePoint</a:t>
            </a:r>
          </a:p>
        </p:txBody>
      </p:sp>
      <p:sp>
        <p:nvSpPr>
          <p:cNvPr id="4" name="Marcador de contenido 3">
            <a:extLst>
              <a:ext uri="{FF2B5EF4-FFF2-40B4-BE49-F238E27FC236}">
                <a16:creationId xmlns:a16="http://schemas.microsoft.com/office/drawing/2014/main" id="{E6CB8535-4B66-4C82-8BCF-86838BE2BCB4}"/>
              </a:ext>
            </a:extLst>
          </p:cNvPr>
          <p:cNvSpPr>
            <a:spLocks noGrp="1"/>
          </p:cNvSpPr>
          <p:nvPr>
            <p:ph sz="quarter" idx="13"/>
          </p:nvPr>
        </p:nvSpPr>
        <p:spPr/>
        <p:txBody>
          <a:bodyPr/>
          <a:lstStyle/>
          <a:p>
            <a:endParaRPr lang="es-ES"/>
          </a:p>
        </p:txBody>
      </p:sp>
    </p:spTree>
    <p:extLst>
      <p:ext uri="{BB962C8B-B14F-4D97-AF65-F5344CB8AC3E}">
        <p14:creationId xmlns:p14="http://schemas.microsoft.com/office/powerpoint/2010/main" val="175366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1973914-341A-4D65-B6D5-3CB990530BE5}"/>
              </a:ext>
            </a:extLst>
          </p:cNvPr>
          <p:cNvSpPr>
            <a:spLocks noGrp="1"/>
          </p:cNvSpPr>
          <p:nvPr>
            <p:ph type="title"/>
          </p:nvPr>
        </p:nvSpPr>
        <p:spPr/>
        <p:txBody>
          <a:bodyPr/>
          <a:lstStyle/>
          <a:p>
            <a:r>
              <a:rPr lang="es-ES" dirty="0">
                <a:solidFill>
                  <a:schemeClr val="accent6"/>
                </a:solidFill>
              </a:rPr>
              <a:t>¿Por qué </a:t>
            </a:r>
            <a:r>
              <a:rPr lang="es-ES" dirty="0" err="1">
                <a:solidFill>
                  <a:schemeClr val="accent6"/>
                </a:solidFill>
              </a:rPr>
              <a:t>securizar</a:t>
            </a:r>
            <a:r>
              <a:rPr lang="es-ES" dirty="0">
                <a:solidFill>
                  <a:schemeClr val="accent6"/>
                </a:solidFill>
              </a:rPr>
              <a:t> un API?</a:t>
            </a:r>
          </a:p>
        </p:txBody>
      </p:sp>
      <p:sp>
        <p:nvSpPr>
          <p:cNvPr id="6" name="Rectángulo 5">
            <a:extLst>
              <a:ext uri="{FF2B5EF4-FFF2-40B4-BE49-F238E27FC236}">
                <a16:creationId xmlns:a16="http://schemas.microsoft.com/office/drawing/2014/main" id="{85DE6B4D-D8FE-462E-B68F-985EA408975E}"/>
              </a:ext>
            </a:extLst>
          </p:cNvPr>
          <p:cNvSpPr/>
          <p:nvPr/>
        </p:nvSpPr>
        <p:spPr bwMode="auto">
          <a:xfrm>
            <a:off x="573050" y="1107431"/>
            <a:ext cx="5149139" cy="2745701"/>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3001" spc="-53" dirty="0" err="1">
                <a:solidFill>
                  <a:srgbClr val="333333"/>
                </a:solidFill>
                <a:latin typeface="Segoe UI Light"/>
              </a:rPr>
              <a:t>Ejecutar</a:t>
            </a:r>
            <a:r>
              <a:rPr lang="en-US" sz="3001" spc="-53" dirty="0">
                <a:solidFill>
                  <a:srgbClr val="333333"/>
                </a:solidFill>
                <a:latin typeface="Segoe UI Light"/>
              </a:rPr>
              <a:t> </a:t>
            </a:r>
            <a:r>
              <a:rPr lang="en-US" sz="3001" spc="-53" dirty="0" err="1">
                <a:solidFill>
                  <a:srgbClr val="333333"/>
                </a:solidFill>
                <a:latin typeface="Segoe UI Light"/>
              </a:rPr>
              <a:t>código</a:t>
            </a:r>
            <a:r>
              <a:rPr lang="en-US" sz="3001" spc="-53" dirty="0">
                <a:solidFill>
                  <a:srgbClr val="333333"/>
                </a:solidFill>
                <a:latin typeface="Segoe UI Light"/>
              </a:rPr>
              <a:t> con </a:t>
            </a:r>
            <a:r>
              <a:rPr lang="en-US" sz="3001" spc="-53" dirty="0" err="1">
                <a:solidFill>
                  <a:srgbClr val="333333"/>
                </a:solidFill>
                <a:latin typeface="Segoe UI Light"/>
              </a:rPr>
              <a:t>permisos</a:t>
            </a:r>
            <a:r>
              <a:rPr lang="en-US" sz="3001" spc="-53" dirty="0">
                <a:solidFill>
                  <a:srgbClr val="333333"/>
                </a:solidFill>
                <a:latin typeface="Segoe UI Light"/>
              </a:rPr>
              <a:t> </a:t>
            </a:r>
            <a:r>
              <a:rPr lang="en-US" sz="3001" spc="-53" dirty="0" err="1">
                <a:solidFill>
                  <a:srgbClr val="333333"/>
                </a:solidFill>
                <a:latin typeface="Segoe UI Light"/>
              </a:rPr>
              <a:t>elevados</a:t>
            </a:r>
            <a:r>
              <a:rPr lang="en-US" sz="3001" spc="-53" dirty="0">
                <a:solidFill>
                  <a:srgbClr val="333333"/>
                </a:solidFill>
                <a:latin typeface="Segoe UI Light"/>
              </a:rPr>
              <a:t> </a:t>
            </a:r>
            <a:r>
              <a:rPr lang="en-US" sz="3001" spc="-53" dirty="0" err="1">
                <a:solidFill>
                  <a:srgbClr val="333333"/>
                </a:solidFill>
                <a:latin typeface="Segoe UI Light"/>
              </a:rPr>
              <a:t>en</a:t>
            </a:r>
            <a:r>
              <a:rPr lang="en-US" sz="3001" spc="-53" dirty="0">
                <a:solidFill>
                  <a:srgbClr val="333333"/>
                </a:solidFill>
                <a:latin typeface="Segoe UI Light"/>
              </a:rPr>
              <a:t> </a:t>
            </a:r>
            <a:r>
              <a:rPr lang="en-US" sz="3001" spc="-53" dirty="0" err="1">
                <a:solidFill>
                  <a:srgbClr val="333333"/>
                </a:solidFill>
                <a:latin typeface="Segoe UI Light"/>
              </a:rPr>
              <a:t>operaciones</a:t>
            </a:r>
            <a:r>
              <a:rPr lang="en-US" sz="3001" spc="-53" dirty="0">
                <a:solidFill>
                  <a:srgbClr val="333333"/>
                </a:solidFill>
                <a:latin typeface="Segoe UI Light"/>
              </a:rPr>
              <a:t> de SharePoint o Office 365 y </a:t>
            </a:r>
            <a:r>
              <a:rPr lang="en-US" sz="3001" spc="-53" dirty="0" err="1">
                <a:solidFill>
                  <a:srgbClr val="333333"/>
                </a:solidFill>
                <a:latin typeface="Segoe UI Light"/>
              </a:rPr>
              <a:t>exponer</a:t>
            </a:r>
            <a:r>
              <a:rPr lang="en-US" sz="3001" spc="-53" dirty="0">
                <a:solidFill>
                  <a:srgbClr val="333333"/>
                </a:solidFill>
                <a:latin typeface="Segoe UI Light"/>
              </a:rPr>
              <a:t> </a:t>
            </a:r>
            <a:r>
              <a:rPr lang="en-US" sz="3001" spc="-53" dirty="0" err="1">
                <a:solidFill>
                  <a:srgbClr val="333333"/>
                </a:solidFill>
                <a:latin typeface="Segoe UI Light"/>
              </a:rPr>
              <a:t>los</a:t>
            </a:r>
            <a:r>
              <a:rPr lang="en-US" sz="3001" spc="-53" dirty="0">
                <a:solidFill>
                  <a:srgbClr val="333333"/>
                </a:solidFill>
                <a:latin typeface="Segoe UI Light"/>
              </a:rPr>
              <a:t> </a:t>
            </a:r>
            <a:r>
              <a:rPr lang="en-US" sz="3001" spc="-53" dirty="0" err="1">
                <a:solidFill>
                  <a:srgbClr val="333333"/>
                </a:solidFill>
                <a:latin typeface="Segoe UI Light"/>
              </a:rPr>
              <a:t>datos</a:t>
            </a:r>
            <a:r>
              <a:rPr lang="en-US" sz="3001" spc="-53" dirty="0">
                <a:solidFill>
                  <a:srgbClr val="333333"/>
                </a:solidFill>
                <a:latin typeface="Segoe UI Light"/>
              </a:rPr>
              <a:t> via </a:t>
            </a:r>
            <a:r>
              <a:rPr lang="en-US" sz="3001" spc="-53" dirty="0" err="1">
                <a:solidFill>
                  <a:srgbClr val="333333"/>
                </a:solidFill>
                <a:latin typeface="Segoe UI Light"/>
              </a:rPr>
              <a:t>función</a:t>
            </a:r>
            <a:r>
              <a:rPr lang="en-US" sz="3001" spc="-53" dirty="0">
                <a:solidFill>
                  <a:srgbClr val="333333"/>
                </a:solidFill>
                <a:latin typeface="Segoe UI Light"/>
              </a:rPr>
              <a:t> http</a:t>
            </a:r>
          </a:p>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ángulo 6">
            <a:extLst>
              <a:ext uri="{FF2B5EF4-FFF2-40B4-BE49-F238E27FC236}">
                <a16:creationId xmlns:a16="http://schemas.microsoft.com/office/drawing/2014/main" id="{1A3DB8A8-FFB4-46D1-90A8-94A868BF1D78}"/>
              </a:ext>
            </a:extLst>
          </p:cNvPr>
          <p:cNvSpPr/>
          <p:nvPr/>
        </p:nvSpPr>
        <p:spPr bwMode="auto">
          <a:xfrm>
            <a:off x="6211853" y="1107431"/>
            <a:ext cx="5149139" cy="2745701"/>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defTabSz="685955">
              <a:lnSpc>
                <a:spcPct val="90000"/>
              </a:lnSpc>
              <a:spcBef>
                <a:spcPts val="1800"/>
              </a:spcBef>
              <a:buSzPct val="80000"/>
            </a:pPr>
            <a:r>
              <a:rPr lang="en-US" sz="3001" spc="-53" dirty="0" err="1">
                <a:solidFill>
                  <a:srgbClr val="333333"/>
                </a:solidFill>
                <a:latin typeface="Segoe UI Light"/>
              </a:rPr>
              <a:t>Usar</a:t>
            </a:r>
            <a:r>
              <a:rPr lang="en-US" sz="3001" spc="-53" dirty="0">
                <a:solidFill>
                  <a:srgbClr val="333333"/>
                </a:solidFill>
                <a:latin typeface="Segoe UI Light"/>
              </a:rPr>
              <a:t> </a:t>
            </a:r>
            <a:r>
              <a:rPr lang="en-US" sz="3001" spc="-53" dirty="0" err="1">
                <a:solidFill>
                  <a:srgbClr val="333333"/>
                </a:solidFill>
                <a:latin typeface="Segoe UI Light"/>
              </a:rPr>
              <a:t>una</a:t>
            </a:r>
            <a:r>
              <a:rPr lang="en-US" sz="3001" spc="-53" dirty="0">
                <a:solidFill>
                  <a:srgbClr val="333333"/>
                </a:solidFill>
                <a:latin typeface="Segoe UI Light"/>
              </a:rPr>
              <a:t> </a:t>
            </a:r>
            <a:r>
              <a:rPr lang="en-US" sz="3001" spc="-53" dirty="0" err="1">
                <a:solidFill>
                  <a:srgbClr val="333333"/>
                </a:solidFill>
                <a:latin typeface="Segoe UI Light"/>
              </a:rPr>
              <a:t>función</a:t>
            </a:r>
            <a:r>
              <a:rPr lang="en-US" sz="3001" spc="-53" dirty="0">
                <a:solidFill>
                  <a:srgbClr val="333333"/>
                </a:solidFill>
                <a:latin typeface="Segoe UI Light"/>
              </a:rPr>
              <a:t> para </a:t>
            </a:r>
            <a:r>
              <a:rPr lang="en-US" sz="3001" spc="-53" dirty="0" err="1">
                <a:solidFill>
                  <a:srgbClr val="333333"/>
                </a:solidFill>
                <a:latin typeface="Segoe UI Light"/>
              </a:rPr>
              <a:t>exponer</a:t>
            </a:r>
            <a:r>
              <a:rPr lang="en-US" sz="3001" spc="-53" dirty="0">
                <a:solidFill>
                  <a:srgbClr val="333333"/>
                </a:solidFill>
                <a:latin typeface="Segoe UI Light"/>
              </a:rPr>
              <a:t> </a:t>
            </a:r>
            <a:r>
              <a:rPr lang="en-US" sz="3001" spc="-53" dirty="0" err="1">
                <a:solidFill>
                  <a:srgbClr val="333333"/>
                </a:solidFill>
                <a:latin typeface="Segoe UI Light"/>
              </a:rPr>
              <a:t>datos</a:t>
            </a:r>
            <a:r>
              <a:rPr lang="en-US" sz="3001" spc="-53" dirty="0">
                <a:solidFill>
                  <a:srgbClr val="333333"/>
                </a:solidFill>
                <a:latin typeface="Segoe UI Light"/>
              </a:rPr>
              <a:t> de </a:t>
            </a:r>
            <a:r>
              <a:rPr lang="en-US" sz="3001" spc="-53" dirty="0" err="1">
                <a:solidFill>
                  <a:srgbClr val="333333"/>
                </a:solidFill>
                <a:latin typeface="Segoe UI Light"/>
              </a:rPr>
              <a:t>tu</a:t>
            </a:r>
            <a:r>
              <a:rPr lang="en-US" sz="3001" spc="-53" dirty="0">
                <a:solidFill>
                  <a:srgbClr val="333333"/>
                </a:solidFill>
                <a:latin typeface="Segoe UI Light"/>
              </a:rPr>
              <a:t> red </a:t>
            </a:r>
            <a:r>
              <a:rPr lang="en-US" sz="3001" spc="-53" dirty="0" err="1">
                <a:solidFill>
                  <a:srgbClr val="333333"/>
                </a:solidFill>
                <a:latin typeface="Segoe UI Light"/>
              </a:rPr>
              <a:t>interna</a:t>
            </a:r>
            <a:endParaRPr lang="en-US" sz="3001" spc="-53" dirty="0">
              <a:solidFill>
                <a:srgbClr val="333333"/>
              </a:solidFill>
              <a:latin typeface="Segoe UI Light"/>
            </a:endParaRPr>
          </a:p>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ángulo 7">
            <a:extLst>
              <a:ext uri="{FF2B5EF4-FFF2-40B4-BE49-F238E27FC236}">
                <a16:creationId xmlns:a16="http://schemas.microsoft.com/office/drawing/2014/main" id="{26A0AAF4-69FF-4C77-9277-3CEADE0B650E}"/>
              </a:ext>
            </a:extLst>
          </p:cNvPr>
          <p:cNvSpPr/>
          <p:nvPr/>
        </p:nvSpPr>
        <p:spPr bwMode="auto">
          <a:xfrm>
            <a:off x="573049" y="4089294"/>
            <a:ext cx="5149139" cy="2610556"/>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3001" spc="-53" dirty="0" err="1">
                <a:solidFill>
                  <a:srgbClr val="333333"/>
                </a:solidFill>
                <a:latin typeface="Segoe UI Light"/>
              </a:rPr>
              <a:t>Obtener</a:t>
            </a:r>
            <a:r>
              <a:rPr lang="en-US" sz="3001" spc="-53" dirty="0">
                <a:solidFill>
                  <a:srgbClr val="333333"/>
                </a:solidFill>
                <a:latin typeface="Segoe UI Light"/>
              </a:rPr>
              <a:t> </a:t>
            </a:r>
            <a:r>
              <a:rPr lang="en-US" sz="3001" spc="-53" dirty="0" err="1">
                <a:solidFill>
                  <a:srgbClr val="333333"/>
                </a:solidFill>
                <a:latin typeface="Segoe UI Light"/>
              </a:rPr>
              <a:t>más</a:t>
            </a:r>
            <a:r>
              <a:rPr lang="en-US" sz="3001" spc="-53" dirty="0">
                <a:solidFill>
                  <a:srgbClr val="333333"/>
                </a:solidFill>
                <a:latin typeface="Segoe UI Light"/>
              </a:rPr>
              <a:t> control </a:t>
            </a:r>
            <a:r>
              <a:rPr lang="en-US" sz="3001" spc="-53" dirty="0" err="1">
                <a:solidFill>
                  <a:srgbClr val="333333"/>
                </a:solidFill>
                <a:latin typeface="Segoe UI Light"/>
              </a:rPr>
              <a:t>sobre</a:t>
            </a:r>
            <a:r>
              <a:rPr lang="en-US" sz="3001" spc="-53" dirty="0">
                <a:solidFill>
                  <a:srgbClr val="333333"/>
                </a:solidFill>
                <a:latin typeface="Segoe UI Light"/>
              </a:rPr>
              <a:t> Microsoft Graph</a:t>
            </a:r>
            <a:endParaRPr lang="es-ES" sz="3001" spc="-53" dirty="0">
              <a:solidFill>
                <a:srgbClr val="333333"/>
              </a:solidFill>
              <a:latin typeface="Segoe UI Light"/>
            </a:endParaRPr>
          </a:p>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ángulo 8">
            <a:extLst>
              <a:ext uri="{FF2B5EF4-FFF2-40B4-BE49-F238E27FC236}">
                <a16:creationId xmlns:a16="http://schemas.microsoft.com/office/drawing/2014/main" id="{20E6A757-B258-414E-83E0-2D8E5A488EC4}"/>
              </a:ext>
            </a:extLst>
          </p:cNvPr>
          <p:cNvSpPr/>
          <p:nvPr/>
        </p:nvSpPr>
        <p:spPr bwMode="auto">
          <a:xfrm>
            <a:off x="6211853" y="4089294"/>
            <a:ext cx="5149139" cy="26105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s-ES" sz="3001" spc="-53" dirty="0">
                <a:solidFill>
                  <a:srgbClr val="333333"/>
                </a:solidFill>
                <a:latin typeface="Segoe UI Light"/>
              </a:rPr>
              <a:t>Y más</a:t>
            </a:r>
          </a:p>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0290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CDFC3F-4E1B-4DE8-A9DC-5D9B34CADDD6}"/>
              </a:ext>
            </a:extLst>
          </p:cNvPr>
          <p:cNvSpPr>
            <a:spLocks noGrp="1"/>
          </p:cNvSpPr>
          <p:nvPr>
            <p:ph type="title"/>
          </p:nvPr>
        </p:nvSpPr>
        <p:spPr/>
        <p:txBody>
          <a:bodyPr/>
          <a:lstStyle/>
          <a:p>
            <a:r>
              <a:rPr lang="es-ES" dirty="0"/>
              <a:t>Conectarse a una API protegida con Azure Active </a:t>
            </a:r>
            <a:r>
              <a:rPr lang="es-ES" dirty="0" err="1"/>
              <a:t>Directory</a:t>
            </a:r>
            <a:endParaRPr lang="es-ES" dirty="0"/>
          </a:p>
        </p:txBody>
      </p:sp>
    </p:spTree>
    <p:extLst>
      <p:ext uri="{BB962C8B-B14F-4D97-AF65-F5344CB8AC3E}">
        <p14:creationId xmlns:p14="http://schemas.microsoft.com/office/powerpoint/2010/main" val="907317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2BD1AE-C5F9-453A-B405-384CAA82E028}"/>
              </a:ext>
            </a:extLst>
          </p:cNvPr>
          <p:cNvSpPr>
            <a:spLocks noGrp="1"/>
          </p:cNvSpPr>
          <p:nvPr>
            <p:ph type="title"/>
          </p:nvPr>
        </p:nvSpPr>
        <p:spPr/>
        <p:txBody>
          <a:bodyPr/>
          <a:lstStyle/>
          <a:p>
            <a:r>
              <a:rPr lang="es-ES" dirty="0"/>
              <a:t>Proteger la API</a:t>
            </a:r>
          </a:p>
        </p:txBody>
      </p:sp>
      <p:sp>
        <p:nvSpPr>
          <p:cNvPr id="3" name="Marcador de texto 2">
            <a:extLst>
              <a:ext uri="{FF2B5EF4-FFF2-40B4-BE49-F238E27FC236}">
                <a16:creationId xmlns:a16="http://schemas.microsoft.com/office/drawing/2014/main" id="{627D6605-C622-469C-80B1-C87E45FC6378}"/>
              </a:ext>
            </a:extLst>
          </p:cNvPr>
          <p:cNvSpPr>
            <a:spLocks noGrp="1"/>
          </p:cNvSpPr>
          <p:nvPr>
            <p:ph type="body" sz="quarter" idx="11"/>
          </p:nvPr>
        </p:nvSpPr>
        <p:spPr/>
        <p:txBody>
          <a:bodyPr/>
          <a:lstStyle/>
          <a:p>
            <a:r>
              <a:rPr lang="es-ES" dirty="0"/>
              <a:t>Autenticación de Azure App </a:t>
            </a:r>
            <a:r>
              <a:rPr lang="es-ES" dirty="0" err="1"/>
              <a:t>Service</a:t>
            </a:r>
            <a:endParaRPr lang="es-ES" dirty="0"/>
          </a:p>
        </p:txBody>
      </p:sp>
      <p:sp>
        <p:nvSpPr>
          <p:cNvPr id="4" name="Marcador de texto 3">
            <a:extLst>
              <a:ext uri="{FF2B5EF4-FFF2-40B4-BE49-F238E27FC236}">
                <a16:creationId xmlns:a16="http://schemas.microsoft.com/office/drawing/2014/main" id="{8442FCB3-BCF3-4E22-B34E-4CB23BD18AA7}"/>
              </a:ext>
            </a:extLst>
          </p:cNvPr>
          <p:cNvSpPr>
            <a:spLocks noGrp="1"/>
          </p:cNvSpPr>
          <p:nvPr>
            <p:ph type="body" sz="quarter" idx="12"/>
          </p:nvPr>
        </p:nvSpPr>
        <p:spPr/>
        <p:txBody>
          <a:bodyPr/>
          <a:lstStyle/>
          <a:p>
            <a:r>
              <a:rPr lang="es-ES" dirty="0"/>
              <a:t>Autenticación de ASP.NET</a:t>
            </a:r>
          </a:p>
        </p:txBody>
      </p:sp>
      <p:pic>
        <p:nvPicPr>
          <p:cNvPr id="6" name="Imagen 5">
            <a:extLst>
              <a:ext uri="{FF2B5EF4-FFF2-40B4-BE49-F238E27FC236}">
                <a16:creationId xmlns:a16="http://schemas.microsoft.com/office/drawing/2014/main" id="{944A8A2E-E0A6-4D0B-B10B-543865BB67AE}"/>
              </a:ext>
            </a:extLst>
          </p:cNvPr>
          <p:cNvPicPr>
            <a:picLocks noChangeAspect="1"/>
          </p:cNvPicPr>
          <p:nvPr/>
        </p:nvPicPr>
        <p:blipFill>
          <a:blip r:embed="rId2"/>
          <a:stretch>
            <a:fillRect/>
          </a:stretch>
        </p:blipFill>
        <p:spPr>
          <a:xfrm>
            <a:off x="158474" y="2445813"/>
            <a:ext cx="5278499" cy="3695463"/>
          </a:xfrm>
          <a:prstGeom prst="rect">
            <a:avLst/>
          </a:prstGeom>
        </p:spPr>
      </p:pic>
      <p:pic>
        <p:nvPicPr>
          <p:cNvPr id="8" name="Imagen 7">
            <a:extLst>
              <a:ext uri="{FF2B5EF4-FFF2-40B4-BE49-F238E27FC236}">
                <a16:creationId xmlns:a16="http://schemas.microsoft.com/office/drawing/2014/main" id="{219B899D-5D3E-4406-AE0D-80CEE1B601DF}"/>
              </a:ext>
            </a:extLst>
          </p:cNvPr>
          <p:cNvPicPr>
            <a:picLocks noChangeAspect="1"/>
          </p:cNvPicPr>
          <p:nvPr/>
        </p:nvPicPr>
        <p:blipFill>
          <a:blip r:embed="rId3"/>
          <a:stretch>
            <a:fillRect/>
          </a:stretch>
        </p:blipFill>
        <p:spPr>
          <a:xfrm>
            <a:off x="6274801" y="2445813"/>
            <a:ext cx="5218619" cy="3695463"/>
          </a:xfrm>
          <a:prstGeom prst="rect">
            <a:avLst/>
          </a:prstGeom>
        </p:spPr>
      </p:pic>
    </p:spTree>
    <p:extLst>
      <p:ext uri="{BB962C8B-B14F-4D97-AF65-F5344CB8AC3E}">
        <p14:creationId xmlns:p14="http://schemas.microsoft.com/office/powerpoint/2010/main" val="1817647682"/>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2.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C521726-F855-4E21-981C-7AED17A42AB4}">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2556</Words>
  <Application>Microsoft Office PowerPoint</Application>
  <PresentationFormat>Panorámica</PresentationFormat>
  <Paragraphs>220</Paragraphs>
  <Slides>35</Slides>
  <Notes>11</Notes>
  <HiddenSlides>1</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35</vt:i4>
      </vt:variant>
    </vt:vector>
  </HeadingPairs>
  <TitlesOfParts>
    <vt:vector size="43" baseType="lpstr">
      <vt:lpstr>Arial</vt:lpstr>
      <vt:lpstr>Calibri</vt:lpstr>
      <vt:lpstr>Consolas</vt:lpstr>
      <vt:lpstr>Segoe Pro Light</vt:lpstr>
      <vt:lpstr>Segoe UI</vt:lpstr>
      <vt:lpstr>Segoe UI Light</vt:lpstr>
      <vt:lpstr>Wingdings</vt:lpstr>
      <vt:lpstr>5-30055_SharePoint Template 2012 - 16x9 - White Background</vt:lpstr>
      <vt:lpstr>Presentación de PowerPoint</vt:lpstr>
      <vt:lpstr>Presentación de PowerPoint</vt:lpstr>
      <vt:lpstr>Presentación de PowerPoint</vt:lpstr>
      <vt:lpstr>WiFi Keys for Attendees</vt:lpstr>
      <vt:lpstr>Consumiendo Apis securizadas con Azure AD desde SPFx </vt:lpstr>
      <vt:lpstr>Presentación de PowerPoint</vt:lpstr>
      <vt:lpstr>¿Por qué securizar un API?</vt:lpstr>
      <vt:lpstr>Conectarse a una API protegida con Azure Active Directory</vt:lpstr>
      <vt:lpstr>Proteger la API</vt:lpstr>
      <vt:lpstr>Acceso a la API con ADAL JS</vt:lpstr>
      <vt:lpstr>Limitaciones al usar ADAL JS </vt:lpstr>
      <vt:lpstr>Usar ADAL JS en SPFx</vt:lpstr>
      <vt:lpstr>Acceso a la API aprovechando la cookie de autenticación de SharePoint Online</vt:lpstr>
      <vt:lpstr>CORS</vt:lpstr>
      <vt:lpstr>Llamar a la API de Microsoft Graph</vt:lpstr>
      <vt:lpstr>GraphHttpClient (obsoleto)</vt:lpstr>
      <vt:lpstr>ADAL JS</vt:lpstr>
      <vt:lpstr>API Personalizada</vt:lpstr>
      <vt:lpstr>Conectarse a API protegidas por Azure AD con AadHttpClient</vt:lpstr>
      <vt:lpstr>Preview</vt:lpstr>
      <vt:lpstr>Presentación de PowerPoint</vt:lpstr>
      <vt:lpstr>Descubrir permisos y aplicaciones disponibles</vt:lpstr>
      <vt:lpstr>Solicitar permisos a una aplicaci?n de Azure AD</vt:lpstr>
      <vt:lpstr>Administrar solicitudes de permisos</vt:lpstr>
      <vt:lpstr>Administrar permisos con PowerShell</vt:lpstr>
      <vt:lpstr>MSGraphClient para conectarse a Microsoft Graph</vt:lpstr>
      <vt:lpstr>AadHttpClient vs MSGraphClient</vt:lpstr>
      <vt:lpstr>Llamando a Graph con AadHttpClient</vt:lpstr>
      <vt:lpstr>Llamando a Graph con AadHttpClient</vt:lpstr>
      <vt:lpstr>¿Preguntas?</vt:lpstr>
      <vt:lpstr>Presentación de PowerPoint</vt:lpstr>
      <vt:lpstr>Raffle</vt:lpstr>
      <vt:lpstr>Office 365 for IT Pros</vt:lpstr>
      <vt:lpstr>Presentación de PowerPoint</vt:lpstr>
      <vt:lpstr>Raffle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2018-06-09T05:49:41Z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7f344d2b-288e-438b-b6c6-2c070d1fd604_Enabled">
    <vt:lpwstr>True</vt:lpwstr>
  </property>
  <property fmtid="{D5CDD505-2E9C-101B-9397-08002B2CF9AE}" pid="4" name="MSIP_Label_7f344d2b-288e-438b-b6c6-2c070d1fd604_SiteId">
    <vt:lpwstr>b77b8abd-f967-4d16-bdb7-bbe2bcb5212e</vt:lpwstr>
  </property>
  <property fmtid="{D5CDD505-2E9C-101B-9397-08002B2CF9AE}" pid="5" name="MSIP_Label_7f344d2b-288e-438b-b6c6-2c070d1fd604_Ref">
    <vt:lpwstr>https://api.informationprotection.azure.com/api/b77b8abd-f967-4d16-bdb7-bbe2bcb5212e</vt:lpwstr>
  </property>
  <property fmtid="{D5CDD505-2E9C-101B-9397-08002B2CF9AE}" pid="6" name="MSIP_Label_7f344d2b-288e-438b-b6c6-2c070d1fd604_Owner">
    <vt:lpwstr>juancarlos.gonzalez@zertia.es</vt:lpwstr>
  </property>
  <property fmtid="{D5CDD505-2E9C-101B-9397-08002B2CF9AE}" pid="7" name="MSIP_Label_7f344d2b-288e-438b-b6c6-2c070d1fd604_SetDate">
    <vt:lpwstr>2018-05-05T23:50:51.7183902+02:00</vt:lpwstr>
  </property>
  <property fmtid="{D5CDD505-2E9C-101B-9397-08002B2CF9AE}" pid="8" name="MSIP_Label_7f344d2b-288e-438b-b6c6-2c070d1fd604_Name">
    <vt:lpwstr>General</vt:lpwstr>
  </property>
  <property fmtid="{D5CDD505-2E9C-101B-9397-08002B2CF9AE}" pid="9" name="MSIP_Label_7f344d2b-288e-438b-b6c6-2c070d1fd604_Application">
    <vt:lpwstr>Microsoft Azure Information Protection</vt:lpwstr>
  </property>
  <property fmtid="{D5CDD505-2E9C-101B-9397-08002B2CF9AE}" pid="10" name="MSIP_Label_7f344d2b-288e-438b-b6c6-2c070d1fd604_Extended_MSFT_Method">
    <vt:lpwstr>Automatic</vt:lpwstr>
  </property>
  <property fmtid="{D5CDD505-2E9C-101B-9397-08002B2CF9AE}" pid="11" name="Sensitivity">
    <vt:lpwstr>General</vt:lpwstr>
  </property>
</Properties>
</file>